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809" r:id="rId2"/>
    <p:sldId id="828" r:id="rId3"/>
    <p:sldId id="835" r:id="rId4"/>
    <p:sldId id="833" r:id="rId5"/>
    <p:sldId id="830" r:id="rId6"/>
    <p:sldId id="829" r:id="rId7"/>
    <p:sldId id="834" r:id="rId8"/>
    <p:sldId id="831" r:id="rId9"/>
    <p:sldId id="832" r:id="rId10"/>
    <p:sldId id="836" r:id="rId11"/>
    <p:sldId id="837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64"/>
    <p:restoredTop sz="94630"/>
  </p:normalViewPr>
  <p:slideViewPr>
    <p:cSldViewPr snapToGrid="0">
      <p:cViewPr varScale="1">
        <p:scale>
          <a:sx n="118" d="100"/>
          <a:sy n="118" d="100"/>
        </p:scale>
        <p:origin x="2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tiff>
</file>

<file path=ppt/media/image11.jpeg>
</file>

<file path=ppt/media/image12.png>
</file>

<file path=ppt/media/image13.png>
</file>

<file path=ppt/media/image130.pn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1.sv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E156EF-0093-D442-9C79-F6A40709BBEB}" type="datetimeFigureOut">
              <a:rPr lang="fr-FR" smtClean="0"/>
              <a:t>29/08/2025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77B8E2-C7C9-C34A-9ABF-0311373BF0C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7522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EF0A61-5391-8044-AE7A-3431B3C165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860BB0EE-88AC-BB6E-E015-96C0D5CC35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1D49380-A13B-6639-5B22-BC8C498E2D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8A792F8-1A79-4609-B1C2-1B6EF9B74D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77B8E2-C7C9-C34A-9ABF-0311373BF0C3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5047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5F7A39-5E02-F3DD-1B4D-24CA5E1814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B757FA0-1730-0E4B-D504-43F41B3FCA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0B9939B-7958-9EA2-A009-35C108210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67C47-B3F9-9C40-9444-8F015B12EF4D}" type="datetimeFigureOut">
              <a:rPr lang="fr-FR" smtClean="0"/>
              <a:t>29/08/2025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529CDDE-C22A-E992-76E3-B5C922E28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6480CEB-C72E-8212-2A02-B4316FF4F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476B4-53FD-B04E-A8C2-31A9E993B7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2268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BAEE4CA-2A07-E354-A71E-14D180009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C3F0F85-BE01-190E-CE29-AA9802F6F1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CAA33E9-7130-44F3-4AC6-BA71F2AD3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67C47-B3F9-9C40-9444-8F015B12EF4D}" type="datetimeFigureOut">
              <a:rPr lang="fr-FR" smtClean="0"/>
              <a:t>29/08/2025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12F402F-A0EF-A070-757C-79422A288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9BBE8B0-DBC8-07B4-73BC-D126E157A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476B4-53FD-B04E-A8C2-31A9E993B7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566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1393C6C-ACB1-B85C-FBA3-B7ED5D659F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B2824A3-0A01-CC98-8BBF-86C70EBA92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B5E4EFE-B97D-4A79-C7A7-FF3410A6F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67C47-B3F9-9C40-9444-8F015B12EF4D}" type="datetimeFigureOut">
              <a:rPr lang="fr-FR" smtClean="0"/>
              <a:t>29/08/2025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A90C4E7-235D-D10E-9119-4D8D7E204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D84F3B6-43C6-25FD-5872-4DE55902E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476B4-53FD-B04E-A8C2-31A9E993B7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2457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94FAC0-B2EE-A990-673E-D55A32BE4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0BD759B-8F49-EB20-7515-E4B0DB862A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9F8D56F-DCBF-E7A2-8F4E-3A8C4850A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67C47-B3F9-9C40-9444-8F015B12EF4D}" type="datetimeFigureOut">
              <a:rPr lang="fr-FR" smtClean="0"/>
              <a:t>29/08/2025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8D564CB-8028-8AB1-919F-F1E43D92A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B3D04E6-33E3-E65F-8388-E1CC1C309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476B4-53FD-B04E-A8C2-31A9E993B7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8449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321AAB-518D-6CEB-7BD0-ED32EB8D6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5A1A6E6-1214-46A0-0FF7-52E3A4AD1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1F369BA-ACEF-90AF-2041-56A040A76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67C47-B3F9-9C40-9444-8F015B12EF4D}" type="datetimeFigureOut">
              <a:rPr lang="fr-FR" smtClean="0"/>
              <a:t>29/08/2025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0EC7702-107B-D8F5-3E48-79ED9D03A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ADEBC03-F8F3-ED68-1D02-AA704E87D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476B4-53FD-B04E-A8C2-31A9E993B7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9838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A32782-CBF7-90D4-1A51-6B376F80A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90319CA-585A-0B9E-C748-3672556FD2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80039EA-C577-9791-AFB8-7DAA86592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EFCB3DA-E4A3-F618-430E-25396EC1A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67C47-B3F9-9C40-9444-8F015B12EF4D}" type="datetimeFigureOut">
              <a:rPr lang="fr-FR" smtClean="0"/>
              <a:t>29/08/2025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6A33EBA-F8DF-B51C-0BF7-F35870267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28DBE58-2BF6-1912-0ADB-D37940152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476B4-53FD-B04E-A8C2-31A9E993B7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6953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36160E7-10C2-79AC-4BCF-FE05A3987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D70FF43-DA41-2063-5EFA-1D60D7CFE6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E07D11C-9195-3B76-A55B-CFD652DD1D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9D24358-ACB4-6999-27F2-E952974921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5B7EC26-4BC9-AD47-BD91-A3C3BCE1EE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7894AC9-6762-3D56-22F1-5823A0441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67C47-B3F9-9C40-9444-8F015B12EF4D}" type="datetimeFigureOut">
              <a:rPr lang="fr-FR" smtClean="0"/>
              <a:t>29/08/2025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B88255B-AAF6-B4F7-E25D-A8626A201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CA4DA90-EFEF-3946-0460-66C05E9BA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476B4-53FD-B04E-A8C2-31A9E993B7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3008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4DD887-F19C-093F-259C-EF9E30536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EA7A617-2D16-8EEF-DE68-487291750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67C47-B3F9-9C40-9444-8F015B12EF4D}" type="datetimeFigureOut">
              <a:rPr lang="fr-FR" smtClean="0"/>
              <a:t>29/08/2025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755D02D-ABC5-7DD6-1856-4F1013CA5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0830893-56B6-120C-D393-9F0B2BC5A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476B4-53FD-B04E-A8C2-31A9E993B7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3511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D8A5C28-7DA1-9156-F324-0ACBFF3FB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67C47-B3F9-9C40-9444-8F015B12EF4D}" type="datetimeFigureOut">
              <a:rPr lang="fr-FR" smtClean="0"/>
              <a:t>29/08/2025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5524FEB-3AA1-10BE-1DBC-BB6C6D833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0365361-4BF4-8F0D-DD41-36702182A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476B4-53FD-B04E-A8C2-31A9E993B7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26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ABAF0F-260B-FBC2-E3F2-A7C63E170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B0EAA39-EF75-B970-F680-0923E56E9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D115BFF-99FE-C5DE-D9C8-FB87ACB817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B7055DC-5ED2-D33F-5315-C2914381C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67C47-B3F9-9C40-9444-8F015B12EF4D}" type="datetimeFigureOut">
              <a:rPr lang="fr-FR" smtClean="0"/>
              <a:t>29/08/2025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0792FC8-DCE5-2313-7E31-45724E843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D609229-C1CD-0B55-6027-015994655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476B4-53FD-B04E-A8C2-31A9E993B7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4946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EF22F8-8EA2-1379-B84B-C7FEB9336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869033A-0DE5-A874-B5D5-AD376D0A30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F3AEF26-A00A-F10A-84AC-003E3E3CEB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D07DA53-B9D6-D7E7-6867-3F2A92D46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67C47-B3F9-9C40-9444-8F015B12EF4D}" type="datetimeFigureOut">
              <a:rPr lang="fr-FR" smtClean="0"/>
              <a:t>29/08/2025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64333F7-DEE7-652F-DEF4-C95DD7C7A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67924F3-DFAA-E1CA-54F7-DBAECAFAF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476B4-53FD-B04E-A8C2-31A9E993B7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3356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F20FE25-E2C4-DAA8-021E-DD5B6422C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1C237FB-3644-193D-7EE4-0ADD71BB7C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2ACFDD0-D476-A87C-934E-837D9396F6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67C47-B3F9-9C40-9444-8F015B12EF4D}" type="datetimeFigureOut">
              <a:rPr lang="fr-FR" smtClean="0"/>
              <a:t>29/08/2025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E6CCD05-B3E8-00CE-A61D-3FCA34504D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C1C17E-D272-918D-ED19-E3991710A8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7476B4-53FD-B04E-A8C2-31A9E993B7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6709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tiff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21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microsoft.com/office/2007/relationships/hdphoto" Target="../media/hdphoto1.wdp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9996CF28-77F7-D4D8-8A46-2AD02F88BD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5793" y="1614732"/>
            <a:ext cx="9940413" cy="1135599"/>
          </a:xfrm>
        </p:spPr>
        <p:txBody>
          <a:bodyPr>
            <a:normAutofit fontScale="90000"/>
          </a:bodyPr>
          <a:lstStyle/>
          <a:p>
            <a:r>
              <a:rPr lang="fr-FR" sz="4000" b="1" i="0" u="none" strike="noStrike" dirty="0">
                <a:solidFill>
                  <a:srgbClr val="3C9BB3"/>
                </a:solidFill>
                <a:effectLst/>
                <a:latin typeface="Raleway" pitchFamily="2" charset="77"/>
              </a:rPr>
              <a:t>Inégalité de Jensen, variation individuelles et dynamiques de populations</a:t>
            </a:r>
            <a:endParaRPr lang="fr-FR" sz="11500" dirty="0"/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B484B613-F692-CF91-9F14-533DBD0B9C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35674"/>
            <a:ext cx="9144000" cy="1655762"/>
          </a:xfrm>
        </p:spPr>
        <p:txBody>
          <a:bodyPr/>
          <a:lstStyle/>
          <a:p>
            <a:r>
              <a:rPr lang="fr-FR" dirty="0">
                <a:latin typeface="Raleway" panose="020B0503030101060003" pitchFamily="34" charset="77"/>
              </a:rPr>
              <a:t>Club </a:t>
            </a:r>
            <a:r>
              <a:rPr lang="fr-FR" dirty="0" err="1">
                <a:latin typeface="Raleway" panose="020B0503030101060003" pitchFamily="34" charset="77"/>
              </a:rPr>
              <a:t>inTEAMs</a:t>
            </a:r>
            <a:r>
              <a:rPr lang="fr-FR" dirty="0">
                <a:latin typeface="Raleway" panose="020B0503030101060003" pitchFamily="34" charset="77"/>
              </a:rPr>
              <a:t> – 25/08/2025</a:t>
            </a:r>
          </a:p>
          <a:p>
            <a:r>
              <a:rPr lang="fr-FR" sz="1800" dirty="0">
                <a:latin typeface="Raleway" panose="020B0503030101060003" pitchFamily="34" charset="77"/>
              </a:rPr>
              <a:t>Raphaël Royauté</a:t>
            </a:r>
          </a:p>
        </p:txBody>
      </p:sp>
      <p:pic>
        <p:nvPicPr>
          <p:cNvPr id="2050" name="Picture 2" descr="Une image contenant dessin, signe&#10;&#10;Description générée automatiquement">
            <a:extLst>
              <a:ext uri="{FF2B5EF4-FFF2-40B4-BE49-F238E27FC236}">
                <a16:creationId xmlns:a16="http://schemas.microsoft.com/office/drawing/2014/main" id="{3695BB13-95CB-3562-043D-EC334106A2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96" y="0"/>
            <a:ext cx="2852791" cy="1119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5DF89568-4419-DC42-C3E8-5599E394A0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7587" y="0"/>
            <a:ext cx="4700544" cy="1147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B3DA5C5C-BCB8-79F3-9184-383DB3B44E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5501" y="0"/>
            <a:ext cx="3372434" cy="114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AE9C403-0A6D-2954-A526-EAE82F53B135}"/>
              </a:ext>
            </a:extLst>
          </p:cNvPr>
          <p:cNvSpPr>
            <a:spLocks noChangeAspect="1"/>
          </p:cNvSpPr>
          <p:nvPr/>
        </p:nvSpPr>
        <p:spPr>
          <a:xfrm>
            <a:off x="461241" y="3612376"/>
            <a:ext cx="289550" cy="289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348A1CE-E243-C66E-9041-39FA93FEF02C}"/>
              </a:ext>
            </a:extLst>
          </p:cNvPr>
          <p:cNvSpPr>
            <a:spLocks noChangeAspect="1"/>
          </p:cNvSpPr>
          <p:nvPr/>
        </p:nvSpPr>
        <p:spPr>
          <a:xfrm>
            <a:off x="413320" y="4768698"/>
            <a:ext cx="385392" cy="385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5007F4-56CB-2F44-8721-A3DD29E5659E}"/>
              </a:ext>
            </a:extLst>
          </p:cNvPr>
          <p:cNvSpPr>
            <a:spLocks noChangeAspect="1"/>
          </p:cNvSpPr>
          <p:nvPr/>
        </p:nvSpPr>
        <p:spPr>
          <a:xfrm>
            <a:off x="1891062" y="3639940"/>
            <a:ext cx="289550" cy="289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CE1005A5-A613-A0F3-3671-62A840BC75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77" y="4304403"/>
            <a:ext cx="3307110" cy="2047716"/>
          </a:xfrm>
          <a:prstGeom prst="roundRect">
            <a:avLst/>
          </a:prstGeom>
          <a:solidFill>
            <a:schemeClr val="bg1"/>
          </a:solidFill>
        </p:spPr>
      </p:pic>
      <p:grpSp>
        <p:nvGrpSpPr>
          <p:cNvPr id="9" name="Groupe 8">
            <a:extLst>
              <a:ext uri="{FF2B5EF4-FFF2-40B4-BE49-F238E27FC236}">
                <a16:creationId xmlns:a16="http://schemas.microsoft.com/office/drawing/2014/main" id="{2847F6E3-8A61-4BDC-401E-5A80B61B15E8}"/>
              </a:ext>
            </a:extLst>
          </p:cNvPr>
          <p:cNvGrpSpPr/>
          <p:nvPr/>
        </p:nvGrpSpPr>
        <p:grpSpPr>
          <a:xfrm>
            <a:off x="3744645" y="4600499"/>
            <a:ext cx="3711082" cy="1455524"/>
            <a:chOff x="3897049" y="4156007"/>
            <a:chExt cx="3711082" cy="1455524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" name="ZoneTexte 2">
                  <a:extLst>
                    <a:ext uri="{FF2B5EF4-FFF2-40B4-BE49-F238E27FC236}">
                      <a16:creationId xmlns:a16="http://schemas.microsoft.com/office/drawing/2014/main" id="{4E857CC4-9E27-3E56-8EB7-4E12EF14888A}"/>
                    </a:ext>
                  </a:extLst>
                </p:cNvPr>
                <p:cNvSpPr txBox="1"/>
                <p:nvPr/>
              </p:nvSpPr>
              <p:spPr>
                <a:xfrm>
                  <a:off x="3897050" y="4156007"/>
                  <a:ext cx="3711081" cy="64940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fr-FR" sz="20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fr-FR" sz="2000" b="0" i="1" smtClean="0">
                                <a:latin typeface="Cambria Math" panose="02040503050406030204" pitchFamily="18" charset="0"/>
                              </a:rPr>
                              <m:t>𝑑𝑅</m:t>
                            </m:r>
                          </m:num>
                          <m:den>
                            <m:r>
                              <a:rPr lang="fr-FR" sz="2000" b="0" i="1" smtClean="0">
                                <a:latin typeface="Cambria Math" panose="02040503050406030204" pitchFamily="18" charset="0"/>
                              </a:rPr>
                              <m:t>𝑑𝑡</m:t>
                            </m:r>
                          </m:den>
                        </m:f>
                        <m:r>
                          <a:rPr lang="fr-FR" sz="20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fr-FR" sz="2000" b="0" i="1" smtClean="0">
                            <a:latin typeface="Cambria Math" panose="02040503050406030204" pitchFamily="18" charset="0"/>
                          </a:rPr>
                          <m:t>𝑟𝑅</m:t>
                        </m:r>
                        <m:d>
                          <m:dPr>
                            <m:ctrlPr>
                              <a:rPr lang="fr-FR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sz="2000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f>
                              <m:fPr>
                                <m:ctrlPr>
                                  <a:rPr lang="fr-FR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fr-FR" sz="2000" b="0" i="1" smtClean="0">
                                    <a:latin typeface="Cambria Math" panose="02040503050406030204" pitchFamily="18" charset="0"/>
                                  </a:rPr>
                                  <m:t>𝑅</m:t>
                                </m:r>
                              </m:num>
                              <m:den>
                                <m:r>
                                  <a:rPr lang="fr-FR" sz="2000" b="0" i="1" smtClean="0"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den>
                            </m:f>
                          </m:e>
                        </m:d>
                        <m:r>
                          <a:rPr lang="fr-FR" sz="2000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fr-FR" sz="20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fr-FR" sz="2000" i="1">
                                <a:latin typeface="Cambria Math" panose="02040503050406030204" pitchFamily="18" charset="0"/>
                              </a:rPr>
                              <m:t>𝑅𝐶</m:t>
                            </m:r>
                            <m:r>
                              <a:rPr lang="fr-FR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  <m:d>
                              <m:dPr>
                                <m:ctrlPr>
                                  <a:rPr lang="fr-FR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fr-FR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</m:num>
                          <m:den>
                            <m:r>
                              <a:rPr lang="fr-FR" sz="2000" b="0" i="1" smtClean="0">
                                <a:latin typeface="Cambria Math" panose="02040503050406030204" pitchFamily="18" charset="0"/>
                              </a:rPr>
                              <m:t>1+</m:t>
                            </m:r>
                            <m:r>
                              <a:rPr lang="fr-FR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  <m:d>
                              <m:dPr>
                                <m:ctrlPr>
                                  <a:rPr lang="fr-FR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fr-FR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fr-FR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𝜂</m:t>
                            </m:r>
                            <m:d>
                              <m:dPr>
                                <m:ctrlPr>
                                  <a:rPr lang="fr-FR" sz="200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fr-FR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</m:den>
                        </m:f>
                      </m:oMath>
                    </m:oMathPara>
                  </a14:m>
                  <a:endParaRPr lang="fr-FR" sz="2000" b="0" dirty="0"/>
                </a:p>
              </p:txBody>
            </p:sp>
          </mc:Choice>
          <mc:Fallback xmlns="">
            <p:sp>
              <p:nvSpPr>
                <p:cNvPr id="3" name="ZoneTexte 2">
                  <a:extLst>
                    <a:ext uri="{FF2B5EF4-FFF2-40B4-BE49-F238E27FC236}">
                      <a16:creationId xmlns:a16="http://schemas.microsoft.com/office/drawing/2014/main" id="{4E857CC4-9E27-3E56-8EB7-4E12EF14888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97050" y="4156007"/>
                  <a:ext cx="3711081" cy="649409"/>
                </a:xfrm>
                <a:prstGeom prst="rect">
                  <a:avLst/>
                </a:prstGeom>
                <a:blipFill>
                  <a:blip r:embed="rId6"/>
                  <a:stretch>
                    <a:fillRect l="-2381" b="-13462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ZoneTexte 5">
                  <a:extLst>
                    <a:ext uri="{FF2B5EF4-FFF2-40B4-BE49-F238E27FC236}">
                      <a16:creationId xmlns:a16="http://schemas.microsoft.com/office/drawing/2014/main" id="{8BF3ED18-36E7-B192-5230-2DAB71A59FFF}"/>
                    </a:ext>
                  </a:extLst>
                </p:cNvPr>
                <p:cNvSpPr txBox="1"/>
                <p:nvPr/>
              </p:nvSpPr>
              <p:spPr>
                <a:xfrm>
                  <a:off x="3897049" y="4962122"/>
                  <a:ext cx="3022879" cy="64940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f>
                          <m:fPr>
                            <m:ctrlPr>
                              <a:rPr lang="fr-FR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fr-FR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𝑑𝐶</m:t>
                            </m:r>
                          </m:num>
                          <m:den>
                            <m:r>
                              <a:rPr lang="fr-FR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𝑑𝑡</m:t>
                            </m:r>
                          </m:den>
                        </m:f>
                        <m:r>
                          <a:rPr lang="fr-FR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fr-FR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  <m:f>
                          <m:fPr>
                            <m:ctrlPr>
                              <a:rPr lang="fr-FR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fr-FR" sz="2000" i="1">
                                <a:latin typeface="Cambria Math" panose="02040503050406030204" pitchFamily="18" charset="0"/>
                              </a:rPr>
                              <m:t>𝑅𝐶</m:t>
                            </m:r>
                            <m:r>
                              <a:rPr lang="fr-FR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  <m:d>
                              <m:dPr>
                                <m:ctrlPr>
                                  <a:rPr lang="fr-FR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fr-FR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</m:num>
                          <m:den>
                            <m:r>
                              <a:rPr lang="fr-FR" sz="2000" i="1">
                                <a:latin typeface="Cambria Math" panose="02040503050406030204" pitchFamily="18" charset="0"/>
                              </a:rPr>
                              <m:t>1+</m:t>
                            </m:r>
                            <m:r>
                              <a:rPr lang="fr-FR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𝛼</m:t>
                            </m:r>
                            <m:d>
                              <m:dPr>
                                <m:ctrlPr>
                                  <a:rPr lang="fr-FR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fr-FR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  <m:r>
                              <a:rPr lang="fr-FR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𝜂</m:t>
                            </m:r>
                            <m:d>
                              <m:dPr>
                                <m:ctrlPr>
                                  <a:rPr lang="fr-FR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fr-FR" sz="20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d>
                          </m:den>
                        </m:f>
                        <m:r>
                          <a:rPr lang="fr-FR" sz="20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fr-FR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𝑚𝐶</m:t>
                        </m:r>
                      </m:oMath>
                    </m:oMathPara>
                  </a14:m>
                  <a:endParaRPr lang="fr-FR" sz="2000" i="1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6" name="ZoneTexte 5">
                  <a:extLst>
                    <a:ext uri="{FF2B5EF4-FFF2-40B4-BE49-F238E27FC236}">
                      <a16:creationId xmlns:a16="http://schemas.microsoft.com/office/drawing/2014/main" id="{8BF3ED18-36E7-B192-5230-2DAB71A59FF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897049" y="4962122"/>
                  <a:ext cx="3022879" cy="649409"/>
                </a:xfrm>
                <a:prstGeom prst="rect">
                  <a:avLst/>
                </a:prstGeom>
                <a:blipFill>
                  <a:blip r:embed="rId7"/>
                  <a:stretch>
                    <a:fillRect l="-2929" b="-13462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</p:grpSp>
      <p:pic>
        <p:nvPicPr>
          <p:cNvPr id="8" name="Image 7">
            <a:extLst>
              <a:ext uri="{FF2B5EF4-FFF2-40B4-BE49-F238E27FC236}">
                <a16:creationId xmlns:a16="http://schemas.microsoft.com/office/drawing/2014/main" id="{CD01F62D-852C-E964-B42F-566C27A9347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58961" y="4302529"/>
            <a:ext cx="4532306" cy="205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2532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8A6368-DF31-8AE9-AE91-E6CEED5F94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12DFF8F5-5299-BEE9-B488-357060E10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143" y="364123"/>
            <a:ext cx="5986396" cy="2289760"/>
          </a:xfrm>
          <a:prstGeom prst="rect">
            <a:avLst/>
          </a:prstGeom>
        </p:spPr>
      </p:pic>
      <p:sp>
        <p:nvSpPr>
          <p:cNvPr id="3" name="ZoneTexte 13">
            <a:extLst>
              <a:ext uri="{FF2B5EF4-FFF2-40B4-BE49-F238E27FC236}">
                <a16:creationId xmlns:a16="http://schemas.microsoft.com/office/drawing/2014/main" id="{5C95BEDD-7519-CD22-C391-257311F8936C}"/>
              </a:ext>
            </a:extLst>
          </p:cNvPr>
          <p:cNvSpPr txBox="1"/>
          <p:nvPr/>
        </p:nvSpPr>
        <p:spPr>
          <a:xfrm rot="16200000">
            <a:off x="-58850" y="4380383"/>
            <a:ext cx="2082406" cy="323155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r>
              <a:rPr lang="fr-FR" sz="1500" dirty="0" err="1">
                <a:latin typeface="Arial"/>
                <a:cs typeface="Arial"/>
              </a:rPr>
              <a:t>Behavioral</a:t>
            </a:r>
            <a:r>
              <a:rPr lang="fr-FR" sz="1500" dirty="0">
                <a:latin typeface="Arial"/>
                <a:cs typeface="Arial"/>
              </a:rPr>
              <a:t> Variance</a:t>
            </a:r>
          </a:p>
        </p:txBody>
      </p:sp>
      <p:sp>
        <p:nvSpPr>
          <p:cNvPr id="4" name="ZoneTexte 65">
            <a:extLst>
              <a:ext uri="{FF2B5EF4-FFF2-40B4-BE49-F238E27FC236}">
                <a16:creationId xmlns:a16="http://schemas.microsoft.com/office/drawing/2014/main" id="{2AD2FA37-ABBA-89C3-3BA2-CE5763E4D781}"/>
              </a:ext>
            </a:extLst>
          </p:cNvPr>
          <p:cNvSpPr txBox="1"/>
          <p:nvPr/>
        </p:nvSpPr>
        <p:spPr>
          <a:xfrm>
            <a:off x="1288023" y="6469046"/>
            <a:ext cx="777767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/>
            <a:r>
              <a:rPr lang="en-CA" sz="1200" dirty="0">
                <a:latin typeface="Arial"/>
                <a:cs typeface="Arial"/>
              </a:rPr>
              <a:t>0</a:t>
            </a:r>
          </a:p>
        </p:txBody>
      </p:sp>
      <p:sp>
        <p:nvSpPr>
          <p:cNvPr id="6" name="Line 8">
            <a:extLst>
              <a:ext uri="{FF2B5EF4-FFF2-40B4-BE49-F238E27FC236}">
                <a16:creationId xmlns:a16="http://schemas.microsoft.com/office/drawing/2014/main" id="{F9FB1C3E-06A9-426F-F4A5-9AEF8998A726}"/>
              </a:ext>
            </a:extLst>
          </p:cNvPr>
          <p:cNvSpPr>
            <a:spLocks noChangeShapeType="1"/>
          </p:cNvSpPr>
          <p:nvPr/>
        </p:nvSpPr>
        <p:spPr bwMode="auto">
          <a:xfrm>
            <a:off x="1263674" y="2690558"/>
            <a:ext cx="24350" cy="3731852"/>
          </a:xfrm>
          <a:prstGeom prst="line">
            <a:avLst/>
          </a:pr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fr-FR" sz="1500">
              <a:latin typeface="Arial"/>
              <a:cs typeface="Arial"/>
            </a:endParaRPr>
          </a:p>
        </p:txBody>
      </p:sp>
      <p:sp>
        <p:nvSpPr>
          <p:cNvPr id="7" name="Line 8">
            <a:extLst>
              <a:ext uri="{FF2B5EF4-FFF2-40B4-BE49-F238E27FC236}">
                <a16:creationId xmlns:a16="http://schemas.microsoft.com/office/drawing/2014/main" id="{4317EDFF-314F-6BF9-03A1-9A48E1FA477E}"/>
              </a:ext>
            </a:extLst>
          </p:cNvPr>
          <p:cNvSpPr>
            <a:spLocks noChangeShapeType="1"/>
          </p:cNvSpPr>
          <p:nvPr/>
        </p:nvSpPr>
        <p:spPr bwMode="auto">
          <a:xfrm rot="5400000">
            <a:off x="6378322" y="1315389"/>
            <a:ext cx="2333" cy="10231630"/>
          </a:xfrm>
          <a:prstGeom prst="line">
            <a:avLst/>
          </a:pr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fr-FR" sz="1500">
              <a:latin typeface="Arial"/>
              <a:cs typeface="Arial"/>
            </a:endParaRPr>
          </a:p>
        </p:txBody>
      </p:sp>
      <p:sp>
        <p:nvSpPr>
          <p:cNvPr id="12" name="ZoneTexte 66">
            <a:extLst>
              <a:ext uri="{FF2B5EF4-FFF2-40B4-BE49-F238E27FC236}">
                <a16:creationId xmlns:a16="http://schemas.microsoft.com/office/drawing/2014/main" id="{5DBE3E4E-C02B-3AD5-29C1-EAE1E93BB4C2}"/>
              </a:ext>
            </a:extLst>
          </p:cNvPr>
          <p:cNvSpPr txBox="1"/>
          <p:nvPr/>
        </p:nvSpPr>
        <p:spPr>
          <a:xfrm>
            <a:off x="10527651" y="6481441"/>
            <a:ext cx="752651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/>
            <a:r>
              <a:rPr lang="en-CA" sz="1200" dirty="0">
                <a:latin typeface="Arial"/>
                <a:cs typeface="Arial"/>
              </a:rPr>
              <a:t>100</a:t>
            </a:r>
          </a:p>
        </p:txBody>
      </p:sp>
      <p:sp>
        <p:nvSpPr>
          <p:cNvPr id="60" name="ZoneTexte 13">
            <a:extLst>
              <a:ext uri="{FF2B5EF4-FFF2-40B4-BE49-F238E27FC236}">
                <a16:creationId xmlns:a16="http://schemas.microsoft.com/office/drawing/2014/main" id="{C2209B54-7891-1197-E78D-73119B3C429B}"/>
              </a:ext>
            </a:extLst>
          </p:cNvPr>
          <p:cNvSpPr txBox="1"/>
          <p:nvPr/>
        </p:nvSpPr>
        <p:spPr>
          <a:xfrm>
            <a:off x="5770155" y="6584457"/>
            <a:ext cx="1664069" cy="323155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r>
              <a:rPr lang="fr-FR" sz="1500" dirty="0" err="1">
                <a:latin typeface="Arial"/>
                <a:cs typeface="Arial"/>
              </a:rPr>
              <a:t>ECx</a:t>
            </a:r>
            <a:endParaRPr lang="fr-FR" sz="1500" dirty="0">
              <a:latin typeface="Arial"/>
              <a:cs typeface="Arial"/>
            </a:endParaRPr>
          </a:p>
        </p:txBody>
      </p:sp>
      <p:sp>
        <p:nvSpPr>
          <p:cNvPr id="61" name="Forme libre 60">
            <a:extLst>
              <a:ext uri="{FF2B5EF4-FFF2-40B4-BE49-F238E27FC236}">
                <a16:creationId xmlns:a16="http://schemas.microsoft.com/office/drawing/2014/main" id="{15BBBF1D-10E5-DE3D-FDB9-384928A3FCE6}"/>
              </a:ext>
            </a:extLst>
          </p:cNvPr>
          <p:cNvSpPr/>
          <p:nvPr/>
        </p:nvSpPr>
        <p:spPr>
          <a:xfrm>
            <a:off x="1306286" y="2884714"/>
            <a:ext cx="9622040" cy="1066800"/>
          </a:xfrm>
          <a:custGeom>
            <a:avLst/>
            <a:gdLst>
              <a:gd name="connsiteX0" fmla="*/ 0 w 4452257"/>
              <a:gd name="connsiteY0" fmla="*/ 1066800 h 1066800"/>
              <a:gd name="connsiteX1" fmla="*/ 76200 w 4452257"/>
              <a:gd name="connsiteY1" fmla="*/ 1055915 h 1066800"/>
              <a:gd name="connsiteX2" fmla="*/ 348343 w 4452257"/>
              <a:gd name="connsiteY2" fmla="*/ 968829 h 1066800"/>
              <a:gd name="connsiteX3" fmla="*/ 762000 w 4452257"/>
              <a:gd name="connsiteY3" fmla="*/ 849086 h 1066800"/>
              <a:gd name="connsiteX4" fmla="*/ 1186543 w 4452257"/>
              <a:gd name="connsiteY4" fmla="*/ 696686 h 1066800"/>
              <a:gd name="connsiteX5" fmla="*/ 1360714 w 4452257"/>
              <a:gd name="connsiteY5" fmla="*/ 631372 h 1066800"/>
              <a:gd name="connsiteX6" fmla="*/ 1513114 w 4452257"/>
              <a:gd name="connsiteY6" fmla="*/ 576943 h 1066800"/>
              <a:gd name="connsiteX7" fmla="*/ 1611085 w 4452257"/>
              <a:gd name="connsiteY7" fmla="*/ 533400 h 1066800"/>
              <a:gd name="connsiteX8" fmla="*/ 1687285 w 4452257"/>
              <a:gd name="connsiteY8" fmla="*/ 511629 h 1066800"/>
              <a:gd name="connsiteX9" fmla="*/ 1817914 w 4452257"/>
              <a:gd name="connsiteY9" fmla="*/ 468086 h 1066800"/>
              <a:gd name="connsiteX10" fmla="*/ 1905000 w 4452257"/>
              <a:gd name="connsiteY10" fmla="*/ 435429 h 1066800"/>
              <a:gd name="connsiteX11" fmla="*/ 2002971 w 4452257"/>
              <a:gd name="connsiteY11" fmla="*/ 413657 h 1066800"/>
              <a:gd name="connsiteX12" fmla="*/ 2068285 w 4452257"/>
              <a:gd name="connsiteY12" fmla="*/ 391886 h 1066800"/>
              <a:gd name="connsiteX13" fmla="*/ 2144485 w 4452257"/>
              <a:gd name="connsiteY13" fmla="*/ 370115 h 1066800"/>
              <a:gd name="connsiteX14" fmla="*/ 2209800 w 4452257"/>
              <a:gd name="connsiteY14" fmla="*/ 348343 h 1066800"/>
              <a:gd name="connsiteX15" fmla="*/ 2351314 w 4452257"/>
              <a:gd name="connsiteY15" fmla="*/ 304800 h 1066800"/>
              <a:gd name="connsiteX16" fmla="*/ 2492828 w 4452257"/>
              <a:gd name="connsiteY16" fmla="*/ 250372 h 1066800"/>
              <a:gd name="connsiteX17" fmla="*/ 2558143 w 4452257"/>
              <a:gd name="connsiteY17" fmla="*/ 217715 h 1066800"/>
              <a:gd name="connsiteX18" fmla="*/ 2590800 w 4452257"/>
              <a:gd name="connsiteY18" fmla="*/ 195943 h 1066800"/>
              <a:gd name="connsiteX19" fmla="*/ 2623457 w 4452257"/>
              <a:gd name="connsiteY19" fmla="*/ 185057 h 1066800"/>
              <a:gd name="connsiteX20" fmla="*/ 2656114 w 4452257"/>
              <a:gd name="connsiteY20" fmla="*/ 163286 h 1066800"/>
              <a:gd name="connsiteX21" fmla="*/ 2710543 w 4452257"/>
              <a:gd name="connsiteY21" fmla="*/ 141515 h 1066800"/>
              <a:gd name="connsiteX22" fmla="*/ 2797628 w 4452257"/>
              <a:gd name="connsiteY22" fmla="*/ 87086 h 1066800"/>
              <a:gd name="connsiteX23" fmla="*/ 2852057 w 4452257"/>
              <a:gd name="connsiteY23" fmla="*/ 76200 h 1066800"/>
              <a:gd name="connsiteX24" fmla="*/ 2906485 w 4452257"/>
              <a:gd name="connsiteY24" fmla="*/ 54429 h 1066800"/>
              <a:gd name="connsiteX25" fmla="*/ 3156857 w 4452257"/>
              <a:gd name="connsiteY25" fmla="*/ 21772 h 1066800"/>
              <a:gd name="connsiteX26" fmla="*/ 3352800 w 4452257"/>
              <a:gd name="connsiteY26" fmla="*/ 10886 h 1066800"/>
              <a:gd name="connsiteX27" fmla="*/ 3516085 w 4452257"/>
              <a:gd name="connsiteY27" fmla="*/ 0 h 1066800"/>
              <a:gd name="connsiteX28" fmla="*/ 4049485 w 4452257"/>
              <a:gd name="connsiteY28" fmla="*/ 10886 h 1066800"/>
              <a:gd name="connsiteX29" fmla="*/ 4082143 w 4452257"/>
              <a:gd name="connsiteY29" fmla="*/ 21772 h 1066800"/>
              <a:gd name="connsiteX30" fmla="*/ 4191000 w 4452257"/>
              <a:gd name="connsiteY30" fmla="*/ 43543 h 1066800"/>
              <a:gd name="connsiteX31" fmla="*/ 4288971 w 4452257"/>
              <a:gd name="connsiteY31" fmla="*/ 54429 h 1066800"/>
              <a:gd name="connsiteX32" fmla="*/ 4354285 w 4452257"/>
              <a:gd name="connsiteY32" fmla="*/ 65315 h 1066800"/>
              <a:gd name="connsiteX33" fmla="*/ 4408714 w 4452257"/>
              <a:gd name="connsiteY33" fmla="*/ 76200 h 1066800"/>
              <a:gd name="connsiteX34" fmla="*/ 4452257 w 4452257"/>
              <a:gd name="connsiteY34" fmla="*/ 76200 h 106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4452257" h="1066800">
                <a:moveTo>
                  <a:pt x="0" y="1066800"/>
                </a:moveTo>
                <a:cubicBezTo>
                  <a:pt x="25400" y="1063172"/>
                  <a:pt x="51224" y="1061792"/>
                  <a:pt x="76200" y="1055915"/>
                </a:cubicBezTo>
                <a:cubicBezTo>
                  <a:pt x="142935" y="1040213"/>
                  <a:pt x="296134" y="984590"/>
                  <a:pt x="348343" y="968829"/>
                </a:cubicBezTo>
                <a:cubicBezTo>
                  <a:pt x="485764" y="927343"/>
                  <a:pt x="626895" y="897585"/>
                  <a:pt x="762000" y="849086"/>
                </a:cubicBezTo>
                <a:lnTo>
                  <a:pt x="1186543" y="696686"/>
                </a:lnTo>
                <a:cubicBezTo>
                  <a:pt x="1244815" y="675496"/>
                  <a:pt x="1302499" y="652718"/>
                  <a:pt x="1360714" y="631372"/>
                </a:cubicBezTo>
                <a:cubicBezTo>
                  <a:pt x="1411359" y="612802"/>
                  <a:pt x="1463821" y="598851"/>
                  <a:pt x="1513114" y="576943"/>
                </a:cubicBezTo>
                <a:cubicBezTo>
                  <a:pt x="1545771" y="562429"/>
                  <a:pt x="1577623" y="545948"/>
                  <a:pt x="1611085" y="533400"/>
                </a:cubicBezTo>
                <a:cubicBezTo>
                  <a:pt x="1635819" y="524125"/>
                  <a:pt x="1662095" y="519584"/>
                  <a:pt x="1687285" y="511629"/>
                </a:cubicBezTo>
                <a:cubicBezTo>
                  <a:pt x="1731053" y="497808"/>
                  <a:pt x="1775298" y="485132"/>
                  <a:pt x="1817914" y="468086"/>
                </a:cubicBezTo>
                <a:cubicBezTo>
                  <a:pt x="1846663" y="456587"/>
                  <a:pt x="1875141" y="443960"/>
                  <a:pt x="1905000" y="435429"/>
                </a:cubicBezTo>
                <a:cubicBezTo>
                  <a:pt x="2110173" y="376807"/>
                  <a:pt x="1756186" y="480962"/>
                  <a:pt x="2002971" y="413657"/>
                </a:cubicBezTo>
                <a:cubicBezTo>
                  <a:pt x="2025111" y="407619"/>
                  <a:pt x="2046351" y="398635"/>
                  <a:pt x="2068285" y="391886"/>
                </a:cubicBezTo>
                <a:cubicBezTo>
                  <a:pt x="2093533" y="384117"/>
                  <a:pt x="2119237" y="377884"/>
                  <a:pt x="2144485" y="370115"/>
                </a:cubicBezTo>
                <a:cubicBezTo>
                  <a:pt x="2166420" y="363366"/>
                  <a:pt x="2187865" y="355092"/>
                  <a:pt x="2209800" y="348343"/>
                </a:cubicBezTo>
                <a:cubicBezTo>
                  <a:pt x="2266807" y="330802"/>
                  <a:pt x="2296783" y="325774"/>
                  <a:pt x="2351314" y="304800"/>
                </a:cubicBezTo>
                <a:cubicBezTo>
                  <a:pt x="2531977" y="235314"/>
                  <a:pt x="2332064" y="303959"/>
                  <a:pt x="2492828" y="250372"/>
                </a:cubicBezTo>
                <a:cubicBezTo>
                  <a:pt x="2586418" y="187977"/>
                  <a:pt x="2468005" y="262783"/>
                  <a:pt x="2558143" y="217715"/>
                </a:cubicBezTo>
                <a:cubicBezTo>
                  <a:pt x="2569845" y="211864"/>
                  <a:pt x="2579098" y="201794"/>
                  <a:pt x="2590800" y="195943"/>
                </a:cubicBezTo>
                <a:cubicBezTo>
                  <a:pt x="2601063" y="190811"/>
                  <a:pt x="2613194" y="190189"/>
                  <a:pt x="2623457" y="185057"/>
                </a:cubicBezTo>
                <a:cubicBezTo>
                  <a:pt x="2635159" y="179206"/>
                  <a:pt x="2644412" y="169137"/>
                  <a:pt x="2656114" y="163286"/>
                </a:cubicBezTo>
                <a:cubicBezTo>
                  <a:pt x="2673592" y="154547"/>
                  <a:pt x="2693065" y="150254"/>
                  <a:pt x="2710543" y="141515"/>
                </a:cubicBezTo>
                <a:cubicBezTo>
                  <a:pt x="2763397" y="115088"/>
                  <a:pt x="2727789" y="115022"/>
                  <a:pt x="2797628" y="87086"/>
                </a:cubicBezTo>
                <a:cubicBezTo>
                  <a:pt x="2814807" y="80214"/>
                  <a:pt x="2834335" y="81517"/>
                  <a:pt x="2852057" y="76200"/>
                </a:cubicBezTo>
                <a:cubicBezTo>
                  <a:pt x="2870773" y="70585"/>
                  <a:pt x="2887464" y="58904"/>
                  <a:pt x="2906485" y="54429"/>
                </a:cubicBezTo>
                <a:cubicBezTo>
                  <a:pt x="2982660" y="36505"/>
                  <a:pt x="3078485" y="27177"/>
                  <a:pt x="3156857" y="21772"/>
                </a:cubicBezTo>
                <a:cubicBezTo>
                  <a:pt x="3222117" y="17271"/>
                  <a:pt x="3287505" y="14843"/>
                  <a:pt x="3352800" y="10886"/>
                </a:cubicBezTo>
                <a:lnTo>
                  <a:pt x="3516085" y="0"/>
                </a:lnTo>
                <a:lnTo>
                  <a:pt x="4049485" y="10886"/>
                </a:lnTo>
                <a:cubicBezTo>
                  <a:pt x="4060951" y="11327"/>
                  <a:pt x="4070962" y="19192"/>
                  <a:pt x="4082143" y="21772"/>
                </a:cubicBezTo>
                <a:cubicBezTo>
                  <a:pt x="4118200" y="30093"/>
                  <a:pt x="4154222" y="39456"/>
                  <a:pt x="4191000" y="43543"/>
                </a:cubicBezTo>
                <a:cubicBezTo>
                  <a:pt x="4223657" y="47172"/>
                  <a:pt x="4256401" y="50086"/>
                  <a:pt x="4288971" y="54429"/>
                </a:cubicBezTo>
                <a:cubicBezTo>
                  <a:pt x="4310849" y="57346"/>
                  <a:pt x="4332569" y="61367"/>
                  <a:pt x="4354285" y="65315"/>
                </a:cubicBezTo>
                <a:cubicBezTo>
                  <a:pt x="4372489" y="68625"/>
                  <a:pt x="4390325" y="74157"/>
                  <a:pt x="4408714" y="76200"/>
                </a:cubicBezTo>
                <a:cubicBezTo>
                  <a:pt x="4423140" y="77803"/>
                  <a:pt x="4437743" y="76200"/>
                  <a:pt x="4452257" y="76200"/>
                </a:cubicBezTo>
              </a:path>
            </a:pathLst>
          </a:cu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4C812D90-55A3-5B84-4EDF-B6862075CEB0}"/>
              </a:ext>
            </a:extLst>
          </p:cNvPr>
          <p:cNvSpPr txBox="1"/>
          <p:nvPr/>
        </p:nvSpPr>
        <p:spPr>
          <a:xfrm>
            <a:off x="1796142" y="3048782"/>
            <a:ext cx="1119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Extinction</a:t>
            </a:r>
          </a:p>
        </p:txBody>
      </p:sp>
      <p:sp>
        <p:nvSpPr>
          <p:cNvPr id="63" name="Forme libre 62">
            <a:extLst>
              <a:ext uri="{FF2B5EF4-FFF2-40B4-BE49-F238E27FC236}">
                <a16:creationId xmlns:a16="http://schemas.microsoft.com/office/drawing/2014/main" id="{7352D244-3537-9CDD-9289-60502761C309}"/>
              </a:ext>
            </a:extLst>
          </p:cNvPr>
          <p:cNvSpPr/>
          <p:nvPr/>
        </p:nvSpPr>
        <p:spPr>
          <a:xfrm>
            <a:off x="1317171" y="4655202"/>
            <a:ext cx="7543800" cy="1756484"/>
          </a:xfrm>
          <a:custGeom>
            <a:avLst/>
            <a:gdLst>
              <a:gd name="connsiteX0" fmla="*/ 0 w 6389915"/>
              <a:gd name="connsiteY0" fmla="*/ 0 h 1600200"/>
              <a:gd name="connsiteX1" fmla="*/ 1817915 w 6389915"/>
              <a:gd name="connsiteY1" fmla="*/ 21771 h 1600200"/>
              <a:gd name="connsiteX2" fmla="*/ 2362200 w 6389915"/>
              <a:gd name="connsiteY2" fmla="*/ 54428 h 1600200"/>
              <a:gd name="connsiteX3" fmla="*/ 4136572 w 6389915"/>
              <a:gd name="connsiteY3" fmla="*/ 337457 h 1600200"/>
              <a:gd name="connsiteX4" fmla="*/ 4452258 w 6389915"/>
              <a:gd name="connsiteY4" fmla="*/ 413657 h 1600200"/>
              <a:gd name="connsiteX5" fmla="*/ 4626429 w 6389915"/>
              <a:gd name="connsiteY5" fmla="*/ 478971 h 1600200"/>
              <a:gd name="connsiteX6" fmla="*/ 4789715 w 6389915"/>
              <a:gd name="connsiteY6" fmla="*/ 533400 h 1600200"/>
              <a:gd name="connsiteX7" fmla="*/ 4887686 w 6389915"/>
              <a:gd name="connsiteY7" fmla="*/ 576943 h 1600200"/>
              <a:gd name="connsiteX8" fmla="*/ 5203372 w 6389915"/>
              <a:gd name="connsiteY8" fmla="*/ 696685 h 1600200"/>
              <a:gd name="connsiteX9" fmla="*/ 5421086 w 6389915"/>
              <a:gd name="connsiteY9" fmla="*/ 794657 h 1600200"/>
              <a:gd name="connsiteX10" fmla="*/ 5540829 w 6389915"/>
              <a:gd name="connsiteY10" fmla="*/ 849085 h 1600200"/>
              <a:gd name="connsiteX11" fmla="*/ 5627915 w 6389915"/>
              <a:gd name="connsiteY11" fmla="*/ 881743 h 1600200"/>
              <a:gd name="connsiteX12" fmla="*/ 5715000 w 6389915"/>
              <a:gd name="connsiteY12" fmla="*/ 925285 h 1600200"/>
              <a:gd name="connsiteX13" fmla="*/ 5791200 w 6389915"/>
              <a:gd name="connsiteY13" fmla="*/ 957943 h 1600200"/>
              <a:gd name="connsiteX14" fmla="*/ 5900058 w 6389915"/>
              <a:gd name="connsiteY14" fmla="*/ 1023257 h 1600200"/>
              <a:gd name="connsiteX15" fmla="*/ 5987143 w 6389915"/>
              <a:gd name="connsiteY15" fmla="*/ 1077685 h 1600200"/>
              <a:gd name="connsiteX16" fmla="*/ 6008915 w 6389915"/>
              <a:gd name="connsiteY16" fmla="*/ 1099457 h 1600200"/>
              <a:gd name="connsiteX17" fmla="*/ 6041572 w 6389915"/>
              <a:gd name="connsiteY17" fmla="*/ 1110343 h 1600200"/>
              <a:gd name="connsiteX18" fmla="*/ 6117772 w 6389915"/>
              <a:gd name="connsiteY18" fmla="*/ 1208314 h 1600200"/>
              <a:gd name="connsiteX19" fmla="*/ 6117772 w 6389915"/>
              <a:gd name="connsiteY19" fmla="*/ 1208314 h 1600200"/>
              <a:gd name="connsiteX20" fmla="*/ 6193972 w 6389915"/>
              <a:gd name="connsiteY20" fmla="*/ 1295400 h 1600200"/>
              <a:gd name="connsiteX21" fmla="*/ 6215743 w 6389915"/>
              <a:gd name="connsiteY21" fmla="*/ 1349828 h 1600200"/>
              <a:gd name="connsiteX22" fmla="*/ 6237515 w 6389915"/>
              <a:gd name="connsiteY22" fmla="*/ 1371600 h 1600200"/>
              <a:gd name="connsiteX23" fmla="*/ 6281058 w 6389915"/>
              <a:gd name="connsiteY23" fmla="*/ 1426028 h 1600200"/>
              <a:gd name="connsiteX24" fmla="*/ 6335486 w 6389915"/>
              <a:gd name="connsiteY24" fmla="*/ 1524000 h 1600200"/>
              <a:gd name="connsiteX25" fmla="*/ 6357258 w 6389915"/>
              <a:gd name="connsiteY25" fmla="*/ 1556657 h 1600200"/>
              <a:gd name="connsiteX26" fmla="*/ 6389915 w 6389915"/>
              <a:gd name="connsiteY26" fmla="*/ 160020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389915" h="1600200">
                <a:moveTo>
                  <a:pt x="0" y="0"/>
                </a:moveTo>
                <a:cubicBezTo>
                  <a:pt x="659023" y="94140"/>
                  <a:pt x="-132155" y="-15373"/>
                  <a:pt x="1817915" y="21771"/>
                </a:cubicBezTo>
                <a:cubicBezTo>
                  <a:pt x="1999637" y="25232"/>
                  <a:pt x="2180772" y="43542"/>
                  <a:pt x="2362200" y="54428"/>
                </a:cubicBezTo>
                <a:cubicBezTo>
                  <a:pt x="3186511" y="158552"/>
                  <a:pt x="3389375" y="157099"/>
                  <a:pt x="4136572" y="337457"/>
                </a:cubicBezTo>
                <a:cubicBezTo>
                  <a:pt x="4241801" y="362857"/>
                  <a:pt x="4350900" y="375648"/>
                  <a:pt x="4452258" y="413657"/>
                </a:cubicBezTo>
                <a:cubicBezTo>
                  <a:pt x="4510315" y="435428"/>
                  <a:pt x="4567994" y="458236"/>
                  <a:pt x="4626429" y="478971"/>
                </a:cubicBezTo>
                <a:cubicBezTo>
                  <a:pt x="4680499" y="498157"/>
                  <a:pt x="4735995" y="513255"/>
                  <a:pt x="4789715" y="533400"/>
                </a:cubicBezTo>
                <a:cubicBezTo>
                  <a:pt x="4823177" y="545948"/>
                  <a:pt x="4854379" y="563990"/>
                  <a:pt x="4887686" y="576943"/>
                </a:cubicBezTo>
                <a:cubicBezTo>
                  <a:pt x="5126309" y="669741"/>
                  <a:pt x="4802702" y="516382"/>
                  <a:pt x="5203372" y="696685"/>
                </a:cubicBezTo>
                <a:lnTo>
                  <a:pt x="5421086" y="794657"/>
                </a:lnTo>
                <a:cubicBezTo>
                  <a:pt x="5461044" y="812703"/>
                  <a:pt x="5499777" y="833690"/>
                  <a:pt x="5540829" y="849085"/>
                </a:cubicBezTo>
                <a:cubicBezTo>
                  <a:pt x="5569858" y="859971"/>
                  <a:pt x="5599512" y="869317"/>
                  <a:pt x="5627915" y="881743"/>
                </a:cubicBezTo>
                <a:cubicBezTo>
                  <a:pt x="5657648" y="894751"/>
                  <a:pt x="5685590" y="911560"/>
                  <a:pt x="5715000" y="925285"/>
                </a:cubicBezTo>
                <a:cubicBezTo>
                  <a:pt x="5740042" y="936971"/>
                  <a:pt x="5767330" y="944019"/>
                  <a:pt x="5791200" y="957943"/>
                </a:cubicBezTo>
                <a:cubicBezTo>
                  <a:pt x="6150519" y="1167545"/>
                  <a:pt x="5580467" y="863460"/>
                  <a:pt x="5900058" y="1023257"/>
                </a:cubicBezTo>
                <a:cubicBezTo>
                  <a:pt x="5907693" y="1027075"/>
                  <a:pt x="5972753" y="1066173"/>
                  <a:pt x="5987143" y="1077685"/>
                </a:cubicBezTo>
                <a:cubicBezTo>
                  <a:pt x="5995157" y="1084096"/>
                  <a:pt x="6000114" y="1094176"/>
                  <a:pt x="6008915" y="1099457"/>
                </a:cubicBezTo>
                <a:cubicBezTo>
                  <a:pt x="6018754" y="1105361"/>
                  <a:pt x="6030686" y="1106714"/>
                  <a:pt x="6041572" y="1110343"/>
                </a:cubicBezTo>
                <a:cubicBezTo>
                  <a:pt x="6084790" y="1182372"/>
                  <a:pt x="6059268" y="1149810"/>
                  <a:pt x="6117772" y="1208314"/>
                </a:cubicBezTo>
                <a:lnTo>
                  <a:pt x="6117772" y="1208314"/>
                </a:lnTo>
                <a:cubicBezTo>
                  <a:pt x="6168572" y="1284514"/>
                  <a:pt x="6139544" y="1259113"/>
                  <a:pt x="6193972" y="1295400"/>
                </a:cubicBezTo>
                <a:cubicBezTo>
                  <a:pt x="6201229" y="1313543"/>
                  <a:pt x="6206048" y="1332862"/>
                  <a:pt x="6215743" y="1349828"/>
                </a:cubicBezTo>
                <a:cubicBezTo>
                  <a:pt x="6220835" y="1358739"/>
                  <a:pt x="6231104" y="1363586"/>
                  <a:pt x="6237515" y="1371600"/>
                </a:cubicBezTo>
                <a:cubicBezTo>
                  <a:pt x="6292439" y="1440255"/>
                  <a:pt x="6228493" y="1373465"/>
                  <a:pt x="6281058" y="1426028"/>
                </a:cubicBezTo>
                <a:cubicBezTo>
                  <a:pt x="6300217" y="1483508"/>
                  <a:pt x="6285579" y="1449140"/>
                  <a:pt x="6335486" y="1524000"/>
                </a:cubicBezTo>
                <a:lnTo>
                  <a:pt x="6357258" y="1556657"/>
                </a:lnTo>
                <a:cubicBezTo>
                  <a:pt x="6381877" y="1593586"/>
                  <a:pt x="6369777" y="1580062"/>
                  <a:pt x="6389915" y="1600200"/>
                </a:cubicBezTo>
              </a:path>
            </a:pathLst>
          </a:cu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4" name="ZoneTexte 63">
            <a:extLst>
              <a:ext uri="{FF2B5EF4-FFF2-40B4-BE49-F238E27FC236}">
                <a16:creationId xmlns:a16="http://schemas.microsoft.com/office/drawing/2014/main" id="{5331B231-4CDA-871B-8385-E1352019FE2F}"/>
              </a:ext>
            </a:extLst>
          </p:cNvPr>
          <p:cNvSpPr txBox="1"/>
          <p:nvPr/>
        </p:nvSpPr>
        <p:spPr>
          <a:xfrm>
            <a:off x="5557345" y="3827502"/>
            <a:ext cx="1912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Stable coexistence</a:t>
            </a:r>
          </a:p>
        </p:txBody>
      </p:sp>
      <p:sp>
        <p:nvSpPr>
          <p:cNvPr id="65" name="ZoneTexte 64">
            <a:extLst>
              <a:ext uri="{FF2B5EF4-FFF2-40B4-BE49-F238E27FC236}">
                <a16:creationId xmlns:a16="http://schemas.microsoft.com/office/drawing/2014/main" id="{755895E9-091C-798A-42C8-8AEDD97429D0}"/>
              </a:ext>
            </a:extLst>
          </p:cNvPr>
          <p:cNvSpPr txBox="1"/>
          <p:nvPr/>
        </p:nvSpPr>
        <p:spPr>
          <a:xfrm>
            <a:off x="1383952" y="5631620"/>
            <a:ext cx="13591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Cyclical</a:t>
            </a:r>
            <a:endParaRPr lang="fr-FR" dirty="0"/>
          </a:p>
          <a:p>
            <a:r>
              <a:rPr lang="fr-FR" dirty="0"/>
              <a:t>Coexistence </a:t>
            </a:r>
          </a:p>
        </p:txBody>
      </p:sp>
      <p:sp>
        <p:nvSpPr>
          <p:cNvPr id="66" name="Forme libre 65">
            <a:extLst>
              <a:ext uri="{FF2B5EF4-FFF2-40B4-BE49-F238E27FC236}">
                <a16:creationId xmlns:a16="http://schemas.microsoft.com/office/drawing/2014/main" id="{E19A8C22-9A07-91EC-7CB9-B477E57E7AF5}"/>
              </a:ext>
            </a:extLst>
          </p:cNvPr>
          <p:cNvSpPr/>
          <p:nvPr/>
        </p:nvSpPr>
        <p:spPr>
          <a:xfrm>
            <a:off x="1328057" y="5344886"/>
            <a:ext cx="3908001" cy="1045028"/>
          </a:xfrm>
          <a:custGeom>
            <a:avLst/>
            <a:gdLst>
              <a:gd name="connsiteX0" fmla="*/ 0 w 3908001"/>
              <a:gd name="connsiteY0" fmla="*/ 0 h 1045028"/>
              <a:gd name="connsiteX1" fmla="*/ 2547257 w 3908001"/>
              <a:gd name="connsiteY1" fmla="*/ 32657 h 1045028"/>
              <a:gd name="connsiteX2" fmla="*/ 2895600 w 3908001"/>
              <a:gd name="connsiteY2" fmla="*/ 76200 h 1045028"/>
              <a:gd name="connsiteX3" fmla="*/ 3135086 w 3908001"/>
              <a:gd name="connsiteY3" fmla="*/ 130628 h 1045028"/>
              <a:gd name="connsiteX4" fmla="*/ 3222172 w 3908001"/>
              <a:gd name="connsiteY4" fmla="*/ 152400 h 1045028"/>
              <a:gd name="connsiteX5" fmla="*/ 3385457 w 3908001"/>
              <a:gd name="connsiteY5" fmla="*/ 206828 h 1045028"/>
              <a:gd name="connsiteX6" fmla="*/ 3439886 w 3908001"/>
              <a:gd name="connsiteY6" fmla="*/ 239485 h 1045028"/>
              <a:gd name="connsiteX7" fmla="*/ 3526972 w 3908001"/>
              <a:gd name="connsiteY7" fmla="*/ 272143 h 1045028"/>
              <a:gd name="connsiteX8" fmla="*/ 3624943 w 3908001"/>
              <a:gd name="connsiteY8" fmla="*/ 359228 h 1045028"/>
              <a:gd name="connsiteX9" fmla="*/ 3679372 w 3908001"/>
              <a:gd name="connsiteY9" fmla="*/ 435428 h 1045028"/>
              <a:gd name="connsiteX10" fmla="*/ 3712029 w 3908001"/>
              <a:gd name="connsiteY10" fmla="*/ 544285 h 1045028"/>
              <a:gd name="connsiteX11" fmla="*/ 3733800 w 3908001"/>
              <a:gd name="connsiteY11" fmla="*/ 609600 h 1045028"/>
              <a:gd name="connsiteX12" fmla="*/ 3777343 w 3908001"/>
              <a:gd name="connsiteY12" fmla="*/ 696685 h 1045028"/>
              <a:gd name="connsiteX13" fmla="*/ 3810000 w 3908001"/>
              <a:gd name="connsiteY13" fmla="*/ 783771 h 1045028"/>
              <a:gd name="connsiteX14" fmla="*/ 3831772 w 3908001"/>
              <a:gd name="connsiteY14" fmla="*/ 827314 h 1045028"/>
              <a:gd name="connsiteX15" fmla="*/ 3864429 w 3908001"/>
              <a:gd name="connsiteY15" fmla="*/ 881743 h 1045028"/>
              <a:gd name="connsiteX16" fmla="*/ 3875314 w 3908001"/>
              <a:gd name="connsiteY16" fmla="*/ 936171 h 1045028"/>
              <a:gd name="connsiteX17" fmla="*/ 3897086 w 3908001"/>
              <a:gd name="connsiteY17" fmla="*/ 1001485 h 1045028"/>
              <a:gd name="connsiteX18" fmla="*/ 3907972 w 3908001"/>
              <a:gd name="connsiteY18" fmla="*/ 1045028 h 1045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08001" h="1045028">
                <a:moveTo>
                  <a:pt x="0" y="0"/>
                </a:moveTo>
                <a:cubicBezTo>
                  <a:pt x="840622" y="120081"/>
                  <a:pt x="1698329" y="12991"/>
                  <a:pt x="2547257" y="32657"/>
                </a:cubicBezTo>
                <a:cubicBezTo>
                  <a:pt x="2664244" y="35367"/>
                  <a:pt x="2779859" y="58962"/>
                  <a:pt x="2895600" y="76200"/>
                </a:cubicBezTo>
                <a:cubicBezTo>
                  <a:pt x="3046768" y="98714"/>
                  <a:pt x="3023610" y="100901"/>
                  <a:pt x="3135086" y="130628"/>
                </a:cubicBezTo>
                <a:cubicBezTo>
                  <a:pt x="3163998" y="138338"/>
                  <a:pt x="3193612" y="143475"/>
                  <a:pt x="3222172" y="152400"/>
                </a:cubicBezTo>
                <a:cubicBezTo>
                  <a:pt x="3594810" y="268850"/>
                  <a:pt x="3057210" y="113045"/>
                  <a:pt x="3385457" y="206828"/>
                </a:cubicBezTo>
                <a:cubicBezTo>
                  <a:pt x="3403600" y="217714"/>
                  <a:pt x="3420962" y="230023"/>
                  <a:pt x="3439886" y="239485"/>
                </a:cubicBezTo>
                <a:cubicBezTo>
                  <a:pt x="3465924" y="252504"/>
                  <a:pt x="3498705" y="262721"/>
                  <a:pt x="3526972" y="272143"/>
                </a:cubicBezTo>
                <a:cubicBezTo>
                  <a:pt x="3569144" y="305881"/>
                  <a:pt x="3589959" y="319246"/>
                  <a:pt x="3624943" y="359228"/>
                </a:cubicBezTo>
                <a:cubicBezTo>
                  <a:pt x="3643842" y="380827"/>
                  <a:pt x="3663117" y="411047"/>
                  <a:pt x="3679372" y="435428"/>
                </a:cubicBezTo>
                <a:cubicBezTo>
                  <a:pt x="3709440" y="525637"/>
                  <a:pt x="3662172" y="382250"/>
                  <a:pt x="3712029" y="544285"/>
                </a:cubicBezTo>
                <a:cubicBezTo>
                  <a:pt x="3718778" y="566219"/>
                  <a:pt x="3724760" y="588506"/>
                  <a:pt x="3733800" y="609600"/>
                </a:cubicBezTo>
                <a:cubicBezTo>
                  <a:pt x="3746585" y="639431"/>
                  <a:pt x="3767080" y="665896"/>
                  <a:pt x="3777343" y="696685"/>
                </a:cubicBezTo>
                <a:cubicBezTo>
                  <a:pt x="3789312" y="732591"/>
                  <a:pt x="3792646" y="744725"/>
                  <a:pt x="3810000" y="783771"/>
                </a:cubicBezTo>
                <a:cubicBezTo>
                  <a:pt x="3816591" y="798600"/>
                  <a:pt x="3825380" y="812398"/>
                  <a:pt x="3831772" y="827314"/>
                </a:cubicBezTo>
                <a:cubicBezTo>
                  <a:pt x="3852969" y="876775"/>
                  <a:pt x="3828222" y="845536"/>
                  <a:pt x="3864429" y="881743"/>
                </a:cubicBezTo>
                <a:cubicBezTo>
                  <a:pt x="3868057" y="899886"/>
                  <a:pt x="3870446" y="918321"/>
                  <a:pt x="3875314" y="936171"/>
                </a:cubicBezTo>
                <a:cubicBezTo>
                  <a:pt x="3881352" y="958311"/>
                  <a:pt x="3889829" y="979714"/>
                  <a:pt x="3897086" y="1001485"/>
                </a:cubicBezTo>
                <a:cubicBezTo>
                  <a:pt x="3909119" y="1037584"/>
                  <a:pt x="3907972" y="1022668"/>
                  <a:pt x="3907972" y="1045028"/>
                </a:cubicBezTo>
              </a:path>
            </a:pathLst>
          </a:cu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7" name="ZoneTexte 66">
            <a:extLst>
              <a:ext uri="{FF2B5EF4-FFF2-40B4-BE49-F238E27FC236}">
                <a16:creationId xmlns:a16="http://schemas.microsoft.com/office/drawing/2014/main" id="{18582EED-7F49-3866-8C0E-D577CF543F0A}"/>
              </a:ext>
            </a:extLst>
          </p:cNvPr>
          <p:cNvSpPr txBox="1"/>
          <p:nvPr/>
        </p:nvSpPr>
        <p:spPr>
          <a:xfrm>
            <a:off x="5315991" y="5322841"/>
            <a:ext cx="21269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Damped</a:t>
            </a:r>
            <a:r>
              <a:rPr lang="fr-FR" dirty="0"/>
              <a:t> oscillations </a:t>
            </a:r>
          </a:p>
          <a:p>
            <a:r>
              <a:rPr lang="fr-FR" dirty="0"/>
              <a:t>coexistence</a:t>
            </a:r>
          </a:p>
        </p:txBody>
      </p:sp>
      <p:sp>
        <p:nvSpPr>
          <p:cNvPr id="68" name="Flèche à angle droit 67">
            <a:extLst>
              <a:ext uri="{FF2B5EF4-FFF2-40B4-BE49-F238E27FC236}">
                <a16:creationId xmlns:a16="http://schemas.microsoft.com/office/drawing/2014/main" id="{531B0F7C-CC33-7588-3067-7ACD0C4A2D6D}"/>
              </a:ext>
            </a:extLst>
          </p:cNvPr>
          <p:cNvSpPr/>
          <p:nvPr/>
        </p:nvSpPr>
        <p:spPr>
          <a:xfrm rot="5400000">
            <a:off x="173011" y="2674480"/>
            <a:ext cx="1078601" cy="1037408"/>
          </a:xfrm>
          <a:prstGeom prst="bentUpArrow">
            <a:avLst>
              <a:gd name="adj1" fmla="val 35493"/>
              <a:gd name="adj2" fmla="val 33394"/>
              <a:gd name="adj3" fmla="val 23951"/>
            </a:avLst>
          </a:prstGeom>
          <a:solidFill>
            <a:schemeClr val="bg1">
              <a:lumMod val="6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9" name="ZoneTexte 68">
            <a:extLst>
              <a:ext uri="{FF2B5EF4-FFF2-40B4-BE49-F238E27FC236}">
                <a16:creationId xmlns:a16="http://schemas.microsoft.com/office/drawing/2014/main" id="{B1A88F9C-EA0E-06BF-2AA2-0EE55C243DF1}"/>
              </a:ext>
            </a:extLst>
          </p:cNvPr>
          <p:cNvSpPr txBox="1"/>
          <p:nvPr/>
        </p:nvSpPr>
        <p:spPr>
          <a:xfrm>
            <a:off x="394698" y="3172993"/>
            <a:ext cx="61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>
                <a:solidFill>
                  <a:srgbClr val="C00000"/>
                </a:solidFill>
              </a:rPr>
              <a:t>???</a:t>
            </a:r>
            <a:endParaRPr lang="fr-FR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9715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AFC276-7D73-E04E-3772-CB5AE87BC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 23">
            <a:extLst>
              <a:ext uri="{FF2B5EF4-FFF2-40B4-BE49-F238E27FC236}">
                <a16:creationId xmlns:a16="http://schemas.microsoft.com/office/drawing/2014/main" id="{ADF244F7-9FD5-3D96-E8F4-8F5A8B4669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2037" y="514351"/>
            <a:ext cx="9850135" cy="5757862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454849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735E1F-5878-A06B-4CE1-17A3070461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9149802D-5906-F7E4-0A11-966AB3B0E4BF}"/>
              </a:ext>
            </a:extLst>
          </p:cNvPr>
          <p:cNvSpPr txBox="1">
            <a:spLocks/>
          </p:cNvSpPr>
          <p:nvPr/>
        </p:nvSpPr>
        <p:spPr>
          <a:xfrm>
            <a:off x="102743" y="1383836"/>
            <a:ext cx="1183582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fr-FR" sz="2400" dirty="0">
              <a:latin typeface="Raleway" panose="020B0503030101060003" pitchFamily="34" charset="77"/>
            </a:endParaRPr>
          </a:p>
          <a:p>
            <a:pPr algn="just"/>
            <a:endParaRPr lang="fr-FR" sz="1800" dirty="0">
              <a:latin typeface="Raleway" panose="020B0503030101060003" pitchFamily="34" charset="77"/>
            </a:endParaRP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FD9FAFDE-AFAA-D9F0-C162-380F18E18394}"/>
              </a:ext>
            </a:extLst>
          </p:cNvPr>
          <p:cNvSpPr txBox="1">
            <a:spLocks/>
          </p:cNvSpPr>
          <p:nvPr/>
        </p:nvSpPr>
        <p:spPr>
          <a:xfrm>
            <a:off x="255143" y="1536236"/>
            <a:ext cx="1183582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fr-FR" sz="2400" dirty="0">
                <a:latin typeface="Raleway" panose="020B0503030101060003" pitchFamily="34" charset="77"/>
              </a:rPr>
              <a:t>Intégrer la variation individuelle dans les dynamiques prédateurs-proies en présence de pesticides</a:t>
            </a:r>
          </a:p>
          <a:p>
            <a:pPr algn="just"/>
            <a:endParaRPr lang="fr-FR" sz="2400" dirty="0">
              <a:latin typeface="Raleway" panose="020B0503030101060003" pitchFamily="34" charset="77"/>
            </a:endParaRPr>
          </a:p>
          <a:p>
            <a:pPr algn="just"/>
            <a:r>
              <a:rPr lang="fr-FR" sz="2400" dirty="0">
                <a:latin typeface="Raleway" panose="020B0503030101060003" pitchFamily="34" charset="77"/>
              </a:rPr>
              <a:t>Conséquence de variations inter- vs. intra-individuelles</a:t>
            </a:r>
          </a:p>
          <a:p>
            <a:pPr algn="just"/>
            <a:endParaRPr lang="fr-FR" sz="2400" dirty="0">
              <a:latin typeface="Raleway" panose="020B0503030101060003" pitchFamily="34" charset="77"/>
            </a:endParaRPr>
          </a:p>
          <a:p>
            <a:pPr algn="just"/>
            <a:r>
              <a:rPr lang="fr-FR" sz="2400" dirty="0">
                <a:latin typeface="Raleway" panose="020B0503030101060003" pitchFamily="34" charset="77"/>
              </a:rPr>
              <a:t>Conséquences de corrélations comportementales</a:t>
            </a:r>
          </a:p>
          <a:p>
            <a:pPr algn="just"/>
            <a:endParaRPr lang="fr-FR" sz="2400" dirty="0">
              <a:latin typeface="Raleway" panose="020B0503030101060003" pitchFamily="34" charset="77"/>
            </a:endParaRPr>
          </a:p>
          <a:p>
            <a:pPr algn="just"/>
            <a:r>
              <a:rPr lang="fr-FR" sz="2400" dirty="0">
                <a:latin typeface="Raleway" panose="020B0503030101060003" pitchFamily="34" charset="77"/>
              </a:rPr>
              <a:t>Déduire des prédictions quantitatives via des extensions de modèles théoriques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71BFBCED-9BEA-4512-1715-4BC34C08FE0C}"/>
              </a:ext>
            </a:extLst>
          </p:cNvPr>
          <p:cNvSpPr txBox="1">
            <a:spLocks/>
          </p:cNvSpPr>
          <p:nvPr/>
        </p:nvSpPr>
        <p:spPr>
          <a:xfrm>
            <a:off x="26345" y="228439"/>
            <a:ext cx="12105034" cy="1009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3200" b="1" dirty="0">
                <a:latin typeface="Raleway" panose="020B0503030101060003" pitchFamily="34" charset="77"/>
              </a:rPr>
              <a:t>Objectifs</a:t>
            </a:r>
            <a:endParaRPr lang="fr-FR" sz="2800" b="1" dirty="0">
              <a:latin typeface="Raleway" panose="020B05030301010600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06467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6B36FC-BF32-2E7C-DE77-74465C55E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ECA6E2A0-D454-34F3-7892-78925505D702}"/>
              </a:ext>
            </a:extLst>
          </p:cNvPr>
          <p:cNvSpPr txBox="1">
            <a:spLocks/>
          </p:cNvSpPr>
          <p:nvPr/>
        </p:nvSpPr>
        <p:spPr>
          <a:xfrm>
            <a:off x="102743" y="1383836"/>
            <a:ext cx="1183582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fr-FR" sz="2400" dirty="0">
              <a:latin typeface="Raleway" panose="020B0503030101060003" pitchFamily="34" charset="77"/>
            </a:endParaRPr>
          </a:p>
          <a:p>
            <a:pPr algn="just"/>
            <a:endParaRPr lang="fr-FR" sz="1800" dirty="0">
              <a:latin typeface="Raleway" panose="020B0503030101060003" pitchFamily="34" charset="77"/>
            </a:endParaRP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98C53644-67AD-BA87-88E3-C16A91B9D652}"/>
              </a:ext>
            </a:extLst>
          </p:cNvPr>
          <p:cNvSpPr txBox="1">
            <a:spLocks/>
          </p:cNvSpPr>
          <p:nvPr/>
        </p:nvSpPr>
        <p:spPr>
          <a:xfrm>
            <a:off x="255143" y="1536237"/>
            <a:ext cx="11835828" cy="13380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fr-FR" sz="2400" dirty="0">
                <a:latin typeface="Raleway" panose="020B0503030101060003" pitchFamily="34" charset="77"/>
              </a:rPr>
              <a:t>Effets des pesticides peuvent altérer variations des traits même en absence d’effets sur les moyennes</a:t>
            </a:r>
          </a:p>
          <a:p>
            <a:pPr algn="just"/>
            <a:r>
              <a:rPr lang="fr-FR" sz="2400" dirty="0">
                <a:latin typeface="Raleway" panose="020B0503030101060003" pitchFamily="34" charset="77"/>
              </a:rPr>
              <a:t>Ces altérations ont-elles des conséquences fonctionnelles ?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308EDC99-807E-754D-7A22-D2B75269E57E}"/>
              </a:ext>
            </a:extLst>
          </p:cNvPr>
          <p:cNvSpPr txBox="1">
            <a:spLocks/>
          </p:cNvSpPr>
          <p:nvPr/>
        </p:nvSpPr>
        <p:spPr>
          <a:xfrm>
            <a:off x="26345" y="228439"/>
            <a:ext cx="12105034" cy="1009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3200" b="1" dirty="0">
                <a:latin typeface="Raleway" panose="020B0503030101060003" pitchFamily="34" charset="77"/>
              </a:rPr>
              <a:t>Contexte</a:t>
            </a:r>
            <a:endParaRPr lang="fr-FR" sz="2800" b="1" dirty="0">
              <a:latin typeface="Raleway" panose="020B0503030101060003" pitchFamily="34" charset="77"/>
            </a:endParaRPr>
          </a:p>
        </p:txBody>
      </p:sp>
      <p:pic>
        <p:nvPicPr>
          <p:cNvPr id="12" name="Picture 12">
            <a:extLst>
              <a:ext uri="{FF2B5EF4-FFF2-40B4-BE49-F238E27FC236}">
                <a16:creationId xmlns:a16="http://schemas.microsoft.com/office/drawing/2014/main" id="{E12B02C3-1A43-3065-FD7A-91680DB07E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1059" y="11417"/>
            <a:ext cx="4130941" cy="1089638"/>
          </a:xfrm>
          <a:prstGeom prst="rect">
            <a:avLst/>
          </a:prstGeom>
        </p:spPr>
      </p:pic>
      <p:pic>
        <p:nvPicPr>
          <p:cNvPr id="13" name="Picture 3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AB78C7E-DFBB-F22C-E95D-FC63792038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649"/>
          <a:stretch/>
        </p:blipFill>
        <p:spPr>
          <a:xfrm>
            <a:off x="3439332" y="11560"/>
            <a:ext cx="4621727" cy="499644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1D6A7015-ED5A-93D1-1D96-4140B17B69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0835" y="3795501"/>
            <a:ext cx="3971165" cy="2971800"/>
          </a:xfrm>
          <a:prstGeom prst="rect">
            <a:avLst/>
          </a:prstGeom>
        </p:spPr>
      </p:pic>
      <p:pic>
        <p:nvPicPr>
          <p:cNvPr id="15" name="Picture 26" descr="Chart&#10;&#10;Description automatically generated">
            <a:extLst>
              <a:ext uri="{FF2B5EF4-FFF2-40B4-BE49-F238E27FC236}">
                <a16:creationId xmlns:a16="http://schemas.microsoft.com/office/drawing/2014/main" id="{CBA05913-0648-597C-C883-711A72B0ED3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77" t="3197" r="886" b="3185"/>
          <a:stretch>
            <a:fillRect/>
          </a:stretch>
        </p:blipFill>
        <p:spPr>
          <a:xfrm>
            <a:off x="0" y="3271198"/>
            <a:ext cx="6433457" cy="3597014"/>
          </a:xfrm>
          <a:prstGeom prst="rect">
            <a:avLst/>
          </a:prstGeom>
        </p:spPr>
      </p:pic>
      <p:sp>
        <p:nvSpPr>
          <p:cNvPr id="16" name="TextBox 2">
            <a:extLst>
              <a:ext uri="{FF2B5EF4-FFF2-40B4-BE49-F238E27FC236}">
                <a16:creationId xmlns:a16="http://schemas.microsoft.com/office/drawing/2014/main" id="{5EE09117-4D23-0E5E-6060-ED121B9CFB94}"/>
              </a:ext>
            </a:extLst>
          </p:cNvPr>
          <p:cNvSpPr txBox="1"/>
          <p:nvPr/>
        </p:nvSpPr>
        <p:spPr>
          <a:xfrm>
            <a:off x="421654" y="2863518"/>
            <a:ext cx="3145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Among-individual Variance (V</a:t>
            </a:r>
            <a:r>
              <a:rPr lang="en-US" b="1" baseline="-25000" dirty="0">
                <a:solidFill>
                  <a:schemeClr val="accent1">
                    <a:lumMod val="75000"/>
                  </a:schemeClr>
                </a:solidFill>
              </a:rPr>
              <a:t>i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)</a:t>
            </a: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F856571B-6029-5103-7850-A04E5420EAEC}"/>
              </a:ext>
            </a:extLst>
          </p:cNvPr>
          <p:cNvSpPr txBox="1"/>
          <p:nvPr/>
        </p:nvSpPr>
        <p:spPr>
          <a:xfrm>
            <a:off x="3779720" y="2863518"/>
            <a:ext cx="3222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Within-individual Variance (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</a:rPr>
              <a:t>V</a:t>
            </a:r>
            <a:r>
              <a:rPr lang="en-US" b="1" baseline="-25000" dirty="0" err="1">
                <a:solidFill>
                  <a:schemeClr val="accent4">
                    <a:lumMod val="75000"/>
                  </a:schemeClr>
                </a:solidFill>
              </a:rPr>
              <a:t>w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)</a:t>
            </a:r>
          </a:p>
        </p:txBody>
      </p:sp>
      <p:sp>
        <p:nvSpPr>
          <p:cNvPr id="25" name="Rounded Rectangle 30">
            <a:extLst>
              <a:ext uri="{FF2B5EF4-FFF2-40B4-BE49-F238E27FC236}">
                <a16:creationId xmlns:a16="http://schemas.microsoft.com/office/drawing/2014/main" id="{3D73EB30-7194-9B5C-E90C-CA11A31C75EE}"/>
              </a:ext>
            </a:extLst>
          </p:cNvPr>
          <p:cNvSpPr/>
          <p:nvPr/>
        </p:nvSpPr>
        <p:spPr>
          <a:xfrm>
            <a:off x="2070594" y="3629802"/>
            <a:ext cx="880749" cy="1277551"/>
          </a:xfrm>
          <a:prstGeom prst="roundRect">
            <a:avLst>
              <a:gd name="adj" fmla="val 10962"/>
            </a:avLst>
          </a:prstGeom>
          <a:noFill/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33">
            <a:extLst>
              <a:ext uri="{FF2B5EF4-FFF2-40B4-BE49-F238E27FC236}">
                <a16:creationId xmlns:a16="http://schemas.microsoft.com/office/drawing/2014/main" id="{477B9FA4-7C4C-8B30-177A-0D45230B10E7}"/>
              </a:ext>
            </a:extLst>
          </p:cNvPr>
          <p:cNvSpPr/>
          <p:nvPr/>
        </p:nvSpPr>
        <p:spPr>
          <a:xfrm>
            <a:off x="5495445" y="3629802"/>
            <a:ext cx="880749" cy="1143399"/>
          </a:xfrm>
          <a:prstGeom prst="roundRect">
            <a:avLst>
              <a:gd name="adj" fmla="val 10962"/>
            </a:avLst>
          </a:prstGeom>
          <a:noFill/>
          <a:ln w="571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34">
            <a:extLst>
              <a:ext uri="{FF2B5EF4-FFF2-40B4-BE49-F238E27FC236}">
                <a16:creationId xmlns:a16="http://schemas.microsoft.com/office/drawing/2014/main" id="{801B0CB0-91C5-87C2-E018-520350E9C82B}"/>
              </a:ext>
            </a:extLst>
          </p:cNvPr>
          <p:cNvSpPr/>
          <p:nvPr/>
        </p:nvSpPr>
        <p:spPr>
          <a:xfrm>
            <a:off x="4400205" y="4773201"/>
            <a:ext cx="1037978" cy="361243"/>
          </a:xfrm>
          <a:prstGeom prst="roundRect">
            <a:avLst>
              <a:gd name="adj" fmla="val 10962"/>
            </a:avLst>
          </a:prstGeom>
          <a:noFill/>
          <a:ln w="571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35">
            <a:extLst>
              <a:ext uri="{FF2B5EF4-FFF2-40B4-BE49-F238E27FC236}">
                <a16:creationId xmlns:a16="http://schemas.microsoft.com/office/drawing/2014/main" id="{F5B6EE1A-5984-C606-2E9A-698AD89946E8}"/>
              </a:ext>
            </a:extLst>
          </p:cNvPr>
          <p:cNvSpPr/>
          <p:nvPr/>
        </p:nvSpPr>
        <p:spPr>
          <a:xfrm>
            <a:off x="4424809" y="5876528"/>
            <a:ext cx="898304" cy="398628"/>
          </a:xfrm>
          <a:prstGeom prst="roundRect">
            <a:avLst>
              <a:gd name="adj" fmla="val 10962"/>
            </a:avLst>
          </a:prstGeom>
          <a:noFill/>
          <a:ln w="571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36">
            <a:extLst>
              <a:ext uri="{FF2B5EF4-FFF2-40B4-BE49-F238E27FC236}">
                <a16:creationId xmlns:a16="http://schemas.microsoft.com/office/drawing/2014/main" id="{D2C841A8-A118-6BB3-504D-73F9C8BB22F9}"/>
              </a:ext>
            </a:extLst>
          </p:cNvPr>
          <p:cNvSpPr/>
          <p:nvPr/>
        </p:nvSpPr>
        <p:spPr>
          <a:xfrm>
            <a:off x="5428220" y="5876528"/>
            <a:ext cx="990554" cy="398628"/>
          </a:xfrm>
          <a:prstGeom prst="roundRect">
            <a:avLst>
              <a:gd name="adj" fmla="val 10962"/>
            </a:avLst>
          </a:prstGeom>
          <a:noFill/>
          <a:ln w="5715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FC71B60-5397-08FC-B5D8-5199FC53E796}"/>
              </a:ext>
            </a:extLst>
          </p:cNvPr>
          <p:cNvSpPr txBox="1"/>
          <p:nvPr/>
        </p:nvSpPr>
        <p:spPr>
          <a:xfrm>
            <a:off x="6836229" y="3831771"/>
            <a:ext cx="1271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</a:t>
            </a:r>
            <a:r>
              <a:rPr lang="en-US" b="1" baseline="-25000" dirty="0"/>
              <a:t>P</a:t>
            </a:r>
            <a:r>
              <a:rPr lang="en-US" b="1" dirty="0"/>
              <a:t> =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V</a:t>
            </a:r>
            <a:r>
              <a:rPr lang="en-US" b="1" baseline="-25000" dirty="0">
                <a:solidFill>
                  <a:schemeClr val="accent1">
                    <a:lumMod val="75000"/>
                  </a:schemeClr>
                </a:solidFill>
              </a:rPr>
              <a:t>i</a:t>
            </a:r>
            <a:r>
              <a:rPr lang="en-US" b="1" dirty="0"/>
              <a:t> + </a:t>
            </a:r>
            <a:r>
              <a:rPr lang="en-US" b="1" dirty="0" err="1">
                <a:solidFill>
                  <a:schemeClr val="accent4">
                    <a:lumMod val="75000"/>
                  </a:schemeClr>
                </a:solidFill>
              </a:rPr>
              <a:t>V</a:t>
            </a:r>
            <a:r>
              <a:rPr lang="en-US" b="1" baseline="-25000" dirty="0" err="1">
                <a:solidFill>
                  <a:schemeClr val="accent4">
                    <a:lumMod val="75000"/>
                  </a:schemeClr>
                </a:solidFill>
              </a:rPr>
              <a:t>w</a:t>
            </a:r>
            <a:endParaRPr lang="fr-FR" baseline="-25000" dirty="0"/>
          </a:p>
        </p:txBody>
      </p:sp>
    </p:spTree>
    <p:extLst>
      <p:ext uri="{BB962C8B-B14F-4D97-AF65-F5344CB8AC3E}">
        <p14:creationId xmlns:p14="http://schemas.microsoft.com/office/powerpoint/2010/main" val="2246654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199455-A63D-19B1-8DFC-DFCA56D7A2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508AB6E7-8CCA-00D9-CB9E-7D4004CBC681}"/>
              </a:ext>
            </a:extLst>
          </p:cNvPr>
          <p:cNvSpPr txBox="1">
            <a:spLocks/>
          </p:cNvSpPr>
          <p:nvPr/>
        </p:nvSpPr>
        <p:spPr>
          <a:xfrm>
            <a:off x="102743" y="1383836"/>
            <a:ext cx="1183582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fr-FR" sz="2400" dirty="0">
              <a:latin typeface="Raleway" panose="020B0503030101060003" pitchFamily="34" charset="77"/>
            </a:endParaRPr>
          </a:p>
          <a:p>
            <a:pPr algn="just"/>
            <a:endParaRPr lang="fr-FR" sz="1800" dirty="0">
              <a:latin typeface="Raleway" panose="020B0503030101060003" pitchFamily="34" charset="77"/>
            </a:endParaRP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30231574-5A7F-F5E4-4D25-2C5A65272A2F}"/>
              </a:ext>
            </a:extLst>
          </p:cNvPr>
          <p:cNvSpPr txBox="1">
            <a:spLocks/>
          </p:cNvSpPr>
          <p:nvPr/>
        </p:nvSpPr>
        <p:spPr>
          <a:xfrm>
            <a:off x="255143" y="1536236"/>
            <a:ext cx="1183582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fr-FR" sz="2400" dirty="0">
              <a:latin typeface="Raleway" panose="020B0503030101060003" pitchFamily="34" charset="77"/>
            </a:endParaRPr>
          </a:p>
          <a:p>
            <a:pPr algn="just"/>
            <a:r>
              <a:rPr lang="fr-FR" sz="2400" dirty="0">
                <a:latin typeface="Raleway" panose="020B0503030101060003" pitchFamily="34" charset="77"/>
              </a:rPr>
              <a:t>Modèles théoriques pour intégration de la variation individuelle du taux d’attaque des prédateurs </a:t>
            </a:r>
          </a:p>
          <a:p>
            <a:pPr algn="just"/>
            <a:r>
              <a:rPr lang="fr-FR" sz="2400" dirty="0">
                <a:latin typeface="Raleway" panose="020B0503030101060003" pitchFamily="34" charset="77"/>
              </a:rPr>
              <a:t>Intègre variations phénotypique totale</a:t>
            </a:r>
          </a:p>
          <a:p>
            <a:pPr algn="just"/>
            <a:r>
              <a:rPr lang="fr-FR" sz="2400" dirty="0">
                <a:latin typeface="Raleway" panose="020B0503030101060003" pitchFamily="34" charset="77"/>
              </a:rPr>
              <a:t>Basé sur inégalité de Jensen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09299EDF-6206-2A8E-9F08-516CFBF270C0}"/>
              </a:ext>
            </a:extLst>
          </p:cNvPr>
          <p:cNvSpPr txBox="1">
            <a:spLocks/>
          </p:cNvSpPr>
          <p:nvPr/>
        </p:nvSpPr>
        <p:spPr>
          <a:xfrm>
            <a:off x="26345" y="228439"/>
            <a:ext cx="12105034" cy="1009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3200" b="1" dirty="0">
                <a:latin typeface="Raleway" panose="020B0503030101060003" pitchFamily="34" charset="77"/>
              </a:rPr>
              <a:t>Contexte</a:t>
            </a:r>
            <a:endParaRPr lang="fr-FR" sz="2800" b="1" dirty="0">
              <a:latin typeface="Raleway" panose="020B0503030101060003" pitchFamily="34" charset="77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2A634DB-1AC5-A70D-7D35-9F53165A7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6568" y="-9251"/>
            <a:ext cx="4675432" cy="1393087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3C08FA3-8C42-F8C4-04B1-5F63A417E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3933" y="10408"/>
            <a:ext cx="4122014" cy="1374005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E3B3A685-487B-5774-394E-F4BAD602E4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6238" y="3756840"/>
            <a:ext cx="7065818" cy="310116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3D602135-1F49-5D15-6573-DE95696F8F67}"/>
                  </a:ext>
                </a:extLst>
              </p:cNvPr>
              <p:cNvSpPr txBox="1"/>
              <p:nvPr/>
            </p:nvSpPr>
            <p:spPr>
              <a:xfrm>
                <a:off x="253429" y="3967611"/>
                <a:ext cx="3702296" cy="135415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𝑇𝑎𝑢𝑥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𝐶𝑜𝑛𝑠𝑜𝑚𝑚𝑎𝑡𝑖𝑜𝑛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𝑎𝑅</m:t>
                          </m:r>
                        </m:num>
                        <m:den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𝑎h𝑅</m:t>
                          </m:r>
                        </m:den>
                      </m:f>
                    </m:oMath>
                  </m:oMathPara>
                </a14:m>
                <a:endParaRPr lang="fr-FR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i="1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𝑇𝑎𝑢𝑥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𝑎𝑡𝑡𝑎𝑞𝑢𝑒</m:t>
                      </m:r>
                    </m:oMath>
                  </m:oMathPara>
                </a14:m>
                <a:endParaRPr lang="fr-FR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fr-FR" i="1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fr-FR" i="1">
                          <a:latin typeface="Cambria Math" panose="02040503050406030204" pitchFamily="18" charset="0"/>
                        </a:rPr>
                        <m:t>𝑇𝑒𝑚𝑝𝑠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𝑚𝑎𝑛𝑖𝑝𝑢𝑙𝑎𝑡𝑖𝑜𝑛</m:t>
                      </m:r>
                    </m:oMath>
                  </m:oMathPara>
                </a14:m>
                <a:endParaRPr lang="fr-FR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fr-FR" i="1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𝐷𝑒𝑛𝑠𝑖𝑡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é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𝑝𝑟𝑜𝑖𝑒𝑠</m:t>
                      </m:r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3D602135-1F49-5D15-6573-DE95696F8F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429" y="3967611"/>
                <a:ext cx="3702296" cy="1354153"/>
              </a:xfrm>
              <a:prstGeom prst="rect">
                <a:avLst/>
              </a:prstGeom>
              <a:blipFill>
                <a:blip r:embed="rId5"/>
                <a:stretch>
                  <a:fillRect l="-2397" t="-926" r="-342" b="-648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11515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76BF0-CD0B-EA98-0966-EDF5D5C100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EBCE989A-5F55-D722-E6DB-E7B38F02B75C}"/>
              </a:ext>
            </a:extLst>
          </p:cNvPr>
          <p:cNvSpPr txBox="1">
            <a:spLocks/>
          </p:cNvSpPr>
          <p:nvPr/>
        </p:nvSpPr>
        <p:spPr>
          <a:xfrm>
            <a:off x="102743" y="1383836"/>
            <a:ext cx="1183582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fr-FR" sz="2400" dirty="0">
              <a:latin typeface="Raleway" panose="020B0503030101060003" pitchFamily="34" charset="77"/>
            </a:endParaRPr>
          </a:p>
          <a:p>
            <a:pPr algn="just"/>
            <a:endParaRPr lang="fr-FR" sz="1800" dirty="0">
              <a:latin typeface="Raleway" panose="020B0503030101060003" pitchFamily="34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Espace réservé du contenu 2">
                <a:extLst>
                  <a:ext uri="{FF2B5EF4-FFF2-40B4-BE49-F238E27FC236}">
                    <a16:creationId xmlns:a16="http://schemas.microsoft.com/office/drawing/2014/main" id="{9F659061-707E-6E2F-575E-1861FC94AD1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55143" y="1394718"/>
                <a:ext cx="11835828" cy="155946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/>
                <a:r>
                  <a:rPr lang="fr-FR" sz="2400" dirty="0">
                    <a:latin typeface="Raleway" panose="020B0503030101060003" pitchFamily="34" charset="77"/>
                  </a:rPr>
                  <a:t>Suppose un effet du pesticide sur </a:t>
                </a:r>
                <a14:m>
                  <m:oMath xmlns:m="http://schemas.openxmlformats.org/officeDocument/2006/math">
                    <m:r>
                      <a:rPr lang="fr-FR" sz="2400" i="1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endParaRPr lang="fr-FR" sz="2400" dirty="0">
                  <a:latin typeface="Raleway" panose="020B0503030101060003" pitchFamily="34" charset="77"/>
                </a:endParaRPr>
              </a:p>
              <a:p>
                <a:pPr algn="just"/>
                <a:r>
                  <a:rPr lang="fr-FR" sz="2400" dirty="0">
                    <a:latin typeface="Raleway" panose="020B0503030101060003" pitchFamily="34" charset="77"/>
                  </a:rPr>
                  <a:t>Effets sur variance à faible dose</a:t>
                </a:r>
              </a:p>
              <a:p>
                <a:pPr algn="just"/>
                <a:r>
                  <a:rPr lang="fr-FR" sz="2400" dirty="0">
                    <a:latin typeface="Raleway" panose="020B0503030101060003" pitchFamily="34" charset="77"/>
                  </a:rPr>
                  <a:t>Effet sur moyenne &amp; variance à forte dose</a:t>
                </a:r>
              </a:p>
            </p:txBody>
          </p:sp>
        </mc:Choice>
        <mc:Fallback xmlns="">
          <p:sp>
            <p:nvSpPr>
              <p:cNvPr id="10" name="Espace réservé du contenu 2">
                <a:extLst>
                  <a:ext uri="{FF2B5EF4-FFF2-40B4-BE49-F238E27FC236}">
                    <a16:creationId xmlns:a16="http://schemas.microsoft.com/office/drawing/2014/main" id="{9F659061-707E-6E2F-575E-1861FC94AD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143" y="1394718"/>
                <a:ext cx="11835828" cy="1559463"/>
              </a:xfrm>
              <a:prstGeom prst="rect">
                <a:avLst/>
              </a:prstGeom>
              <a:blipFill>
                <a:blip r:embed="rId2"/>
                <a:stretch>
                  <a:fillRect l="-751" t="-5645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re 1">
            <a:extLst>
              <a:ext uri="{FF2B5EF4-FFF2-40B4-BE49-F238E27FC236}">
                <a16:creationId xmlns:a16="http://schemas.microsoft.com/office/drawing/2014/main" id="{98AAC380-822D-9B9B-9876-26C84BF901E5}"/>
              </a:ext>
            </a:extLst>
          </p:cNvPr>
          <p:cNvSpPr txBox="1">
            <a:spLocks/>
          </p:cNvSpPr>
          <p:nvPr/>
        </p:nvSpPr>
        <p:spPr>
          <a:xfrm>
            <a:off x="26345" y="228439"/>
            <a:ext cx="12105034" cy="1009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3200" b="1" dirty="0">
                <a:latin typeface="Raleway" panose="020B0503030101060003" pitchFamily="34" charset="77"/>
              </a:rPr>
              <a:t>Questions</a:t>
            </a:r>
            <a:endParaRPr lang="fr-FR" sz="2800" b="1" dirty="0">
              <a:latin typeface="Raleway" panose="020B0503030101060003" pitchFamily="34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49341B6E-DFD2-7B38-13D7-71BC7ED6A218}"/>
                  </a:ext>
                </a:extLst>
              </p:cNvPr>
              <p:cNvSpPr txBox="1"/>
              <p:nvPr/>
            </p:nvSpPr>
            <p:spPr>
              <a:xfrm>
                <a:off x="8167343" y="1621526"/>
                <a:ext cx="3646191" cy="135415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𝑇𝑎𝑢𝑥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𝐶𝑜𝑛𝑠𝑜𝑚𝑎𝑡𝑖𝑜𝑛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𝑎𝑅</m:t>
                          </m:r>
                        </m:num>
                        <m:den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𝑎h𝑅</m:t>
                          </m:r>
                        </m:den>
                      </m:f>
                    </m:oMath>
                  </m:oMathPara>
                </a14:m>
                <a:endParaRPr lang="fr-FR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i="1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𝑇𝑎𝑢𝑥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𝑎𝑡𝑡𝑎𝑞𝑢𝑒</m:t>
                      </m:r>
                    </m:oMath>
                  </m:oMathPara>
                </a14:m>
                <a:endParaRPr lang="fr-FR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fr-FR" i="1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fr-FR" i="1">
                          <a:latin typeface="Cambria Math" panose="02040503050406030204" pitchFamily="18" charset="0"/>
                        </a:rPr>
                        <m:t>𝑇𝑒𝑚𝑝𝑠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𝑚𝑎𝑛𝑖𝑝𝑢𝑙𝑎𝑡𝑖𝑜𝑛</m:t>
                      </m:r>
                    </m:oMath>
                  </m:oMathPara>
                </a14:m>
                <a:endParaRPr lang="fr-FR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fr-FR" i="1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𝐷𝑒𝑛𝑠𝑖𝑡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é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𝑝𝑟𝑜𝑖𝑒𝑠</m:t>
                      </m:r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49341B6E-DFD2-7B38-13D7-71BC7ED6A2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7343" y="1621526"/>
                <a:ext cx="3646191" cy="1354153"/>
              </a:xfrm>
              <a:prstGeom prst="rect">
                <a:avLst/>
              </a:prstGeom>
              <a:blipFill>
                <a:blip r:embed="rId4"/>
                <a:stretch>
                  <a:fillRect l="-2431" t="-926" b="-648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ZoneTexte 13">
            <a:extLst>
              <a:ext uri="{FF2B5EF4-FFF2-40B4-BE49-F238E27FC236}">
                <a16:creationId xmlns:a16="http://schemas.microsoft.com/office/drawing/2014/main" id="{9AFDA4D5-CDB9-A2DF-CB97-E59FE8D2E1AB}"/>
              </a:ext>
            </a:extLst>
          </p:cNvPr>
          <p:cNvSpPr txBox="1"/>
          <p:nvPr/>
        </p:nvSpPr>
        <p:spPr>
          <a:xfrm rot="16200000">
            <a:off x="259549" y="4491341"/>
            <a:ext cx="1664069" cy="323155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r>
              <a:rPr lang="fr-FR" sz="1500" dirty="0">
                <a:latin typeface="Arial"/>
                <a:cs typeface="Arial"/>
              </a:rPr>
              <a:t>Taux d’attaques</a:t>
            </a:r>
          </a:p>
        </p:txBody>
      </p:sp>
      <p:sp>
        <p:nvSpPr>
          <p:cNvPr id="14" name="ZoneTexte 65">
            <a:extLst>
              <a:ext uri="{FF2B5EF4-FFF2-40B4-BE49-F238E27FC236}">
                <a16:creationId xmlns:a16="http://schemas.microsoft.com/office/drawing/2014/main" id="{0D6848EA-129C-CF81-2746-88E105118843}"/>
              </a:ext>
            </a:extLst>
          </p:cNvPr>
          <p:cNvSpPr txBox="1"/>
          <p:nvPr/>
        </p:nvSpPr>
        <p:spPr>
          <a:xfrm>
            <a:off x="1288023" y="6469046"/>
            <a:ext cx="777767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/>
            <a:r>
              <a:rPr lang="en-CA" sz="1200" dirty="0">
                <a:latin typeface="Arial"/>
                <a:cs typeface="Arial"/>
              </a:rPr>
              <a:t>0</a:t>
            </a:r>
          </a:p>
        </p:txBody>
      </p:sp>
      <p:sp>
        <p:nvSpPr>
          <p:cNvPr id="15" name="ZoneTexte 66">
            <a:extLst>
              <a:ext uri="{FF2B5EF4-FFF2-40B4-BE49-F238E27FC236}">
                <a16:creationId xmlns:a16="http://schemas.microsoft.com/office/drawing/2014/main" id="{9B146D55-36EE-6594-2BE5-CE6816A7A6F4}"/>
              </a:ext>
            </a:extLst>
          </p:cNvPr>
          <p:cNvSpPr txBox="1"/>
          <p:nvPr/>
        </p:nvSpPr>
        <p:spPr>
          <a:xfrm>
            <a:off x="3096973" y="6481441"/>
            <a:ext cx="752651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/>
            <a:r>
              <a:rPr lang="en-CA" sz="1200" dirty="0">
                <a:latin typeface="Arial"/>
                <a:cs typeface="Arial"/>
              </a:rPr>
              <a:t>1</a:t>
            </a:r>
          </a:p>
        </p:txBody>
      </p:sp>
      <p:sp>
        <p:nvSpPr>
          <p:cNvPr id="17" name="Line 8">
            <a:extLst>
              <a:ext uri="{FF2B5EF4-FFF2-40B4-BE49-F238E27FC236}">
                <a16:creationId xmlns:a16="http://schemas.microsoft.com/office/drawing/2014/main" id="{582AAAD6-4522-1376-96C4-F391DCDEC9CF}"/>
              </a:ext>
            </a:extLst>
          </p:cNvPr>
          <p:cNvSpPr>
            <a:spLocks noChangeShapeType="1"/>
          </p:cNvSpPr>
          <p:nvPr/>
        </p:nvSpPr>
        <p:spPr bwMode="auto">
          <a:xfrm>
            <a:off x="1263674" y="2921250"/>
            <a:ext cx="24349" cy="3501160"/>
          </a:xfrm>
          <a:prstGeom prst="line">
            <a:avLst/>
          </a:pr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fr-FR" sz="1500">
              <a:latin typeface="Arial"/>
              <a:cs typeface="Arial"/>
            </a:endParaRPr>
          </a:p>
        </p:txBody>
      </p:sp>
      <p:sp>
        <p:nvSpPr>
          <p:cNvPr id="18" name="Line 8">
            <a:extLst>
              <a:ext uri="{FF2B5EF4-FFF2-40B4-BE49-F238E27FC236}">
                <a16:creationId xmlns:a16="http://schemas.microsoft.com/office/drawing/2014/main" id="{D4B8AE6F-92D8-D78F-A0B5-9BBE26CE846A}"/>
              </a:ext>
            </a:extLst>
          </p:cNvPr>
          <p:cNvSpPr>
            <a:spLocks noChangeShapeType="1"/>
          </p:cNvSpPr>
          <p:nvPr/>
        </p:nvSpPr>
        <p:spPr bwMode="auto">
          <a:xfrm rot="5400000">
            <a:off x="6378322" y="1315389"/>
            <a:ext cx="2333" cy="10231630"/>
          </a:xfrm>
          <a:prstGeom prst="line">
            <a:avLst/>
          </a:prstGeom>
          <a:noFill/>
          <a:ln w="38100" cmpd="sng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fr-FR" sz="1500">
              <a:latin typeface="Arial"/>
              <a:cs typeface="Arial"/>
            </a:endParaRPr>
          </a:p>
        </p:txBody>
      </p:sp>
      <p:grpSp>
        <p:nvGrpSpPr>
          <p:cNvPr id="19" name="Group 12">
            <a:extLst>
              <a:ext uri="{FF2B5EF4-FFF2-40B4-BE49-F238E27FC236}">
                <a16:creationId xmlns:a16="http://schemas.microsoft.com/office/drawing/2014/main" id="{C860B652-5BB5-C582-3591-1E3D32F8E7EF}"/>
              </a:ext>
            </a:extLst>
          </p:cNvPr>
          <p:cNvGrpSpPr/>
          <p:nvPr/>
        </p:nvGrpSpPr>
        <p:grpSpPr>
          <a:xfrm>
            <a:off x="1571873" y="4207629"/>
            <a:ext cx="210067" cy="548640"/>
            <a:chOff x="670557" y="2628121"/>
            <a:chExt cx="210067" cy="548640"/>
          </a:xfrm>
        </p:grpSpPr>
        <p:sp>
          <p:nvSpPr>
            <p:cNvPr id="23" name="Line 8">
              <a:extLst>
                <a:ext uri="{FF2B5EF4-FFF2-40B4-BE49-F238E27FC236}">
                  <a16:creationId xmlns:a16="http://schemas.microsoft.com/office/drawing/2014/main" id="{6D2807C9-34DA-9A2C-416C-6243AD928F9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5810" y="2628121"/>
              <a:ext cx="0" cy="548640"/>
            </a:xfrm>
            <a:prstGeom prst="line">
              <a:avLst/>
            </a:prstGeom>
            <a:noFill/>
            <a:ln w="38100" cmpd="sng">
              <a:solidFill>
                <a:schemeClr val="accent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 sz="1500">
                <a:latin typeface="Arial"/>
                <a:cs typeface="Arial"/>
              </a:endParaRPr>
            </a:p>
          </p:txBody>
        </p:sp>
        <p:sp>
          <p:nvSpPr>
            <p:cNvPr id="24" name="Oval 11">
              <a:extLst>
                <a:ext uri="{FF2B5EF4-FFF2-40B4-BE49-F238E27FC236}">
                  <a16:creationId xmlns:a16="http://schemas.microsoft.com/office/drawing/2014/main" id="{94820EE9-DA6A-E364-7629-1CDDA0EE3613}"/>
                </a:ext>
              </a:extLst>
            </p:cNvPr>
            <p:cNvSpPr/>
            <p:nvPr/>
          </p:nvSpPr>
          <p:spPr>
            <a:xfrm>
              <a:off x="670557" y="2789347"/>
              <a:ext cx="210067" cy="210067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ZoneTexte 66">
            <a:extLst>
              <a:ext uri="{FF2B5EF4-FFF2-40B4-BE49-F238E27FC236}">
                <a16:creationId xmlns:a16="http://schemas.microsoft.com/office/drawing/2014/main" id="{90504D1C-21CF-08FA-A117-957DE25E542A}"/>
              </a:ext>
            </a:extLst>
          </p:cNvPr>
          <p:cNvSpPr txBox="1"/>
          <p:nvPr/>
        </p:nvSpPr>
        <p:spPr>
          <a:xfrm>
            <a:off x="4905923" y="6481441"/>
            <a:ext cx="752651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/>
            <a:r>
              <a:rPr lang="en-CA" sz="1200" dirty="0">
                <a:latin typeface="Arial"/>
                <a:cs typeface="Arial"/>
              </a:rPr>
              <a:t>10</a:t>
            </a:r>
          </a:p>
        </p:txBody>
      </p:sp>
      <p:sp>
        <p:nvSpPr>
          <p:cNvPr id="28" name="ZoneTexte 66">
            <a:extLst>
              <a:ext uri="{FF2B5EF4-FFF2-40B4-BE49-F238E27FC236}">
                <a16:creationId xmlns:a16="http://schemas.microsoft.com/office/drawing/2014/main" id="{B304CF7B-9AFF-2E11-87CB-A48221C79538}"/>
              </a:ext>
            </a:extLst>
          </p:cNvPr>
          <p:cNvSpPr txBox="1"/>
          <p:nvPr/>
        </p:nvSpPr>
        <p:spPr>
          <a:xfrm>
            <a:off x="6749579" y="6481441"/>
            <a:ext cx="752651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/>
            <a:r>
              <a:rPr lang="en-CA" sz="1200" dirty="0">
                <a:latin typeface="Arial"/>
                <a:cs typeface="Arial"/>
              </a:rPr>
              <a:t>100</a:t>
            </a:r>
          </a:p>
        </p:txBody>
      </p:sp>
      <p:sp>
        <p:nvSpPr>
          <p:cNvPr id="29" name="ZoneTexte 66">
            <a:extLst>
              <a:ext uri="{FF2B5EF4-FFF2-40B4-BE49-F238E27FC236}">
                <a16:creationId xmlns:a16="http://schemas.microsoft.com/office/drawing/2014/main" id="{23512A93-5A27-74F7-D51C-1725974E4C05}"/>
              </a:ext>
            </a:extLst>
          </p:cNvPr>
          <p:cNvSpPr txBox="1"/>
          <p:nvPr/>
        </p:nvSpPr>
        <p:spPr>
          <a:xfrm>
            <a:off x="6745533" y="6481441"/>
            <a:ext cx="752651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/>
            <a:r>
              <a:rPr lang="en-CA" sz="1200" dirty="0">
                <a:latin typeface="Arial"/>
                <a:cs typeface="Arial"/>
              </a:rPr>
              <a:t>0</a:t>
            </a:r>
          </a:p>
        </p:txBody>
      </p:sp>
      <p:sp>
        <p:nvSpPr>
          <p:cNvPr id="30" name="ZoneTexte 66">
            <a:extLst>
              <a:ext uri="{FF2B5EF4-FFF2-40B4-BE49-F238E27FC236}">
                <a16:creationId xmlns:a16="http://schemas.microsoft.com/office/drawing/2014/main" id="{739CB450-F7D2-6D82-4EE1-9590BC75AAB6}"/>
              </a:ext>
            </a:extLst>
          </p:cNvPr>
          <p:cNvSpPr txBox="1"/>
          <p:nvPr/>
        </p:nvSpPr>
        <p:spPr>
          <a:xfrm>
            <a:off x="8589189" y="6481441"/>
            <a:ext cx="752651" cy="276989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pPr algn="ctr"/>
            <a:r>
              <a:rPr lang="en-CA" sz="1200" dirty="0">
                <a:latin typeface="Arial"/>
                <a:cs typeface="Arial"/>
              </a:rPr>
              <a:t>1000</a:t>
            </a:r>
          </a:p>
        </p:txBody>
      </p:sp>
      <p:grpSp>
        <p:nvGrpSpPr>
          <p:cNvPr id="34" name="Group 61">
            <a:extLst>
              <a:ext uri="{FF2B5EF4-FFF2-40B4-BE49-F238E27FC236}">
                <a16:creationId xmlns:a16="http://schemas.microsoft.com/office/drawing/2014/main" id="{4EA4C7C8-96C1-5711-3A95-04C7B234C292}"/>
              </a:ext>
            </a:extLst>
          </p:cNvPr>
          <p:cNvGrpSpPr/>
          <p:nvPr/>
        </p:nvGrpSpPr>
        <p:grpSpPr>
          <a:xfrm>
            <a:off x="5116736" y="5412607"/>
            <a:ext cx="210067" cy="826065"/>
            <a:chOff x="670557" y="2508732"/>
            <a:chExt cx="210067" cy="826065"/>
          </a:xfrm>
        </p:grpSpPr>
        <p:sp>
          <p:nvSpPr>
            <p:cNvPr id="35" name="Line 8">
              <a:extLst>
                <a:ext uri="{FF2B5EF4-FFF2-40B4-BE49-F238E27FC236}">
                  <a16:creationId xmlns:a16="http://schemas.microsoft.com/office/drawing/2014/main" id="{B2DA6EB6-89F8-ECC2-7BA5-4ABD5B60DE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5810" y="2508732"/>
              <a:ext cx="0" cy="826065"/>
            </a:xfrm>
            <a:prstGeom prst="line">
              <a:avLst/>
            </a:prstGeom>
            <a:noFill/>
            <a:ln w="38100" cmpd="sng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 sz="1500">
                <a:latin typeface="Arial"/>
                <a:cs typeface="Arial"/>
              </a:endParaRPr>
            </a:p>
          </p:txBody>
        </p:sp>
        <p:sp>
          <p:nvSpPr>
            <p:cNvPr id="36" name="Oval 63">
              <a:extLst>
                <a:ext uri="{FF2B5EF4-FFF2-40B4-BE49-F238E27FC236}">
                  <a16:creationId xmlns:a16="http://schemas.microsoft.com/office/drawing/2014/main" id="{C3E0D024-E432-5C2B-FBD8-0A998D1D1904}"/>
                </a:ext>
              </a:extLst>
            </p:cNvPr>
            <p:cNvSpPr/>
            <p:nvPr/>
          </p:nvSpPr>
          <p:spPr>
            <a:xfrm>
              <a:off x="670557" y="2789347"/>
              <a:ext cx="210067" cy="210067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12">
            <a:extLst>
              <a:ext uri="{FF2B5EF4-FFF2-40B4-BE49-F238E27FC236}">
                <a16:creationId xmlns:a16="http://schemas.microsoft.com/office/drawing/2014/main" id="{37251856-6C1E-04B3-23E8-4EE0FFC401B2}"/>
              </a:ext>
            </a:extLst>
          </p:cNvPr>
          <p:cNvGrpSpPr/>
          <p:nvPr/>
        </p:nvGrpSpPr>
        <p:grpSpPr>
          <a:xfrm>
            <a:off x="1571872" y="4849611"/>
            <a:ext cx="210067" cy="548640"/>
            <a:chOff x="670557" y="2628121"/>
            <a:chExt cx="210067" cy="548640"/>
          </a:xfrm>
        </p:grpSpPr>
        <p:sp>
          <p:nvSpPr>
            <p:cNvPr id="44" name="Line 8">
              <a:extLst>
                <a:ext uri="{FF2B5EF4-FFF2-40B4-BE49-F238E27FC236}">
                  <a16:creationId xmlns:a16="http://schemas.microsoft.com/office/drawing/2014/main" id="{E957E57E-3DD9-7A3C-7E2E-6C221A460B1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5810" y="2628121"/>
              <a:ext cx="0" cy="548640"/>
            </a:xfrm>
            <a:prstGeom prst="line">
              <a:avLst/>
            </a:prstGeom>
            <a:noFill/>
            <a:ln w="38100" cmpd="sng">
              <a:solidFill>
                <a:schemeClr val="accent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 sz="1500">
                <a:latin typeface="Arial"/>
                <a:cs typeface="Arial"/>
              </a:endParaRPr>
            </a:p>
          </p:txBody>
        </p:sp>
        <p:sp>
          <p:nvSpPr>
            <p:cNvPr id="45" name="Oval 11">
              <a:extLst>
                <a:ext uri="{FF2B5EF4-FFF2-40B4-BE49-F238E27FC236}">
                  <a16:creationId xmlns:a16="http://schemas.microsoft.com/office/drawing/2014/main" id="{88C0AEC5-A6F5-BF07-DF0C-D84EC7ED21C2}"/>
                </a:ext>
              </a:extLst>
            </p:cNvPr>
            <p:cNvSpPr/>
            <p:nvPr/>
          </p:nvSpPr>
          <p:spPr>
            <a:xfrm>
              <a:off x="670557" y="2789347"/>
              <a:ext cx="210067" cy="210067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12">
            <a:extLst>
              <a:ext uri="{FF2B5EF4-FFF2-40B4-BE49-F238E27FC236}">
                <a16:creationId xmlns:a16="http://schemas.microsoft.com/office/drawing/2014/main" id="{43A3BA0D-BECB-8A8E-5929-13DEBAF43495}"/>
              </a:ext>
            </a:extLst>
          </p:cNvPr>
          <p:cNvGrpSpPr/>
          <p:nvPr/>
        </p:nvGrpSpPr>
        <p:grpSpPr>
          <a:xfrm>
            <a:off x="1571871" y="3486914"/>
            <a:ext cx="210067" cy="548640"/>
            <a:chOff x="670557" y="2628121"/>
            <a:chExt cx="210067" cy="548640"/>
          </a:xfrm>
        </p:grpSpPr>
        <p:sp>
          <p:nvSpPr>
            <p:cNvPr id="47" name="Line 8">
              <a:extLst>
                <a:ext uri="{FF2B5EF4-FFF2-40B4-BE49-F238E27FC236}">
                  <a16:creationId xmlns:a16="http://schemas.microsoft.com/office/drawing/2014/main" id="{4740F144-AE41-A3D2-E2E9-F4FE145BF9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5810" y="2628121"/>
              <a:ext cx="0" cy="548640"/>
            </a:xfrm>
            <a:prstGeom prst="line">
              <a:avLst/>
            </a:prstGeom>
            <a:noFill/>
            <a:ln w="38100" cmpd="sng">
              <a:solidFill>
                <a:schemeClr val="accent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 sz="1500">
                <a:latin typeface="Arial"/>
                <a:cs typeface="Arial"/>
              </a:endParaRPr>
            </a:p>
          </p:txBody>
        </p:sp>
        <p:sp>
          <p:nvSpPr>
            <p:cNvPr id="48" name="Oval 11">
              <a:extLst>
                <a:ext uri="{FF2B5EF4-FFF2-40B4-BE49-F238E27FC236}">
                  <a16:creationId xmlns:a16="http://schemas.microsoft.com/office/drawing/2014/main" id="{472E9073-D3F5-0CBC-85A6-837523D3A727}"/>
                </a:ext>
              </a:extLst>
            </p:cNvPr>
            <p:cNvSpPr/>
            <p:nvPr/>
          </p:nvSpPr>
          <p:spPr>
            <a:xfrm>
              <a:off x="670557" y="2789347"/>
              <a:ext cx="210067" cy="210067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12">
            <a:extLst>
              <a:ext uri="{FF2B5EF4-FFF2-40B4-BE49-F238E27FC236}">
                <a16:creationId xmlns:a16="http://schemas.microsoft.com/office/drawing/2014/main" id="{536C1958-488B-D6C7-8DCD-EF8CF537E79F}"/>
              </a:ext>
            </a:extLst>
          </p:cNvPr>
          <p:cNvGrpSpPr/>
          <p:nvPr/>
        </p:nvGrpSpPr>
        <p:grpSpPr>
          <a:xfrm>
            <a:off x="3398822" y="4035555"/>
            <a:ext cx="210067" cy="821706"/>
            <a:chOff x="670557" y="2508014"/>
            <a:chExt cx="210067" cy="821706"/>
          </a:xfrm>
        </p:grpSpPr>
        <p:sp>
          <p:nvSpPr>
            <p:cNvPr id="50" name="Line 8">
              <a:extLst>
                <a:ext uri="{FF2B5EF4-FFF2-40B4-BE49-F238E27FC236}">
                  <a16:creationId xmlns:a16="http://schemas.microsoft.com/office/drawing/2014/main" id="{A5CBE2F1-B24B-2828-BB16-9FB7ABDCCF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5810" y="2508014"/>
              <a:ext cx="0" cy="821706"/>
            </a:xfrm>
            <a:prstGeom prst="line">
              <a:avLst/>
            </a:prstGeom>
            <a:noFill/>
            <a:ln w="38100" cmpd="sng">
              <a:solidFill>
                <a:schemeClr val="accent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 sz="1500">
                <a:latin typeface="Arial"/>
                <a:cs typeface="Arial"/>
              </a:endParaRPr>
            </a:p>
          </p:txBody>
        </p:sp>
        <p:sp>
          <p:nvSpPr>
            <p:cNvPr id="51" name="Oval 11">
              <a:extLst>
                <a:ext uri="{FF2B5EF4-FFF2-40B4-BE49-F238E27FC236}">
                  <a16:creationId xmlns:a16="http://schemas.microsoft.com/office/drawing/2014/main" id="{7BB6C2CD-E80C-3B7F-8F9A-72AD3E1DBC6D}"/>
                </a:ext>
              </a:extLst>
            </p:cNvPr>
            <p:cNvSpPr/>
            <p:nvPr/>
          </p:nvSpPr>
          <p:spPr>
            <a:xfrm>
              <a:off x="670557" y="2789347"/>
              <a:ext cx="210067" cy="210067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" name="Group 12">
            <a:extLst>
              <a:ext uri="{FF2B5EF4-FFF2-40B4-BE49-F238E27FC236}">
                <a16:creationId xmlns:a16="http://schemas.microsoft.com/office/drawing/2014/main" id="{BB6A8E0B-0903-49E0-3C0F-AB76B57C9FFC}"/>
              </a:ext>
            </a:extLst>
          </p:cNvPr>
          <p:cNvGrpSpPr/>
          <p:nvPr/>
        </p:nvGrpSpPr>
        <p:grpSpPr>
          <a:xfrm>
            <a:off x="3398821" y="5010837"/>
            <a:ext cx="210067" cy="803540"/>
            <a:chOff x="670557" y="2527770"/>
            <a:chExt cx="210067" cy="803540"/>
          </a:xfrm>
        </p:grpSpPr>
        <p:sp>
          <p:nvSpPr>
            <p:cNvPr id="53" name="Line 8">
              <a:extLst>
                <a:ext uri="{FF2B5EF4-FFF2-40B4-BE49-F238E27FC236}">
                  <a16:creationId xmlns:a16="http://schemas.microsoft.com/office/drawing/2014/main" id="{52AE13F3-CBE8-F85A-888E-BC05237E6A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5810" y="2527770"/>
              <a:ext cx="0" cy="803540"/>
            </a:xfrm>
            <a:prstGeom prst="line">
              <a:avLst/>
            </a:prstGeom>
            <a:noFill/>
            <a:ln w="38100" cmpd="sng">
              <a:solidFill>
                <a:schemeClr val="accent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 sz="1500">
                <a:latin typeface="Arial"/>
                <a:cs typeface="Arial"/>
              </a:endParaRPr>
            </a:p>
          </p:txBody>
        </p:sp>
        <p:sp>
          <p:nvSpPr>
            <p:cNvPr id="54" name="Oval 11">
              <a:extLst>
                <a:ext uri="{FF2B5EF4-FFF2-40B4-BE49-F238E27FC236}">
                  <a16:creationId xmlns:a16="http://schemas.microsoft.com/office/drawing/2014/main" id="{07893E5F-A96E-7392-6243-990209B848DB}"/>
                </a:ext>
              </a:extLst>
            </p:cNvPr>
            <p:cNvSpPr/>
            <p:nvPr/>
          </p:nvSpPr>
          <p:spPr>
            <a:xfrm>
              <a:off x="670557" y="2789347"/>
              <a:ext cx="210067" cy="210067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" name="Group 12">
            <a:extLst>
              <a:ext uri="{FF2B5EF4-FFF2-40B4-BE49-F238E27FC236}">
                <a16:creationId xmlns:a16="http://schemas.microsoft.com/office/drawing/2014/main" id="{3AA4F2BF-FEBB-A7EA-CA37-3B08B507DDA0}"/>
              </a:ext>
            </a:extLst>
          </p:cNvPr>
          <p:cNvGrpSpPr/>
          <p:nvPr/>
        </p:nvGrpSpPr>
        <p:grpSpPr>
          <a:xfrm>
            <a:off x="3398822" y="3041269"/>
            <a:ext cx="210067" cy="899358"/>
            <a:chOff x="670557" y="2465844"/>
            <a:chExt cx="210067" cy="899358"/>
          </a:xfrm>
        </p:grpSpPr>
        <p:sp>
          <p:nvSpPr>
            <p:cNvPr id="56" name="Line 8">
              <a:extLst>
                <a:ext uri="{FF2B5EF4-FFF2-40B4-BE49-F238E27FC236}">
                  <a16:creationId xmlns:a16="http://schemas.microsoft.com/office/drawing/2014/main" id="{8BD1F37C-C61C-3B56-67EC-92B54298025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5810" y="2465844"/>
              <a:ext cx="0" cy="899358"/>
            </a:xfrm>
            <a:prstGeom prst="line">
              <a:avLst/>
            </a:prstGeom>
            <a:noFill/>
            <a:ln w="38100" cmpd="sng">
              <a:solidFill>
                <a:schemeClr val="accent1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 sz="1500" dirty="0">
                <a:latin typeface="Arial"/>
                <a:cs typeface="Arial"/>
              </a:endParaRPr>
            </a:p>
          </p:txBody>
        </p:sp>
        <p:sp>
          <p:nvSpPr>
            <p:cNvPr id="57" name="Oval 11">
              <a:extLst>
                <a:ext uri="{FF2B5EF4-FFF2-40B4-BE49-F238E27FC236}">
                  <a16:creationId xmlns:a16="http://schemas.microsoft.com/office/drawing/2014/main" id="{2640C7DD-F777-51BA-CBC8-C2FFFC513A35}"/>
                </a:ext>
              </a:extLst>
            </p:cNvPr>
            <p:cNvSpPr/>
            <p:nvPr/>
          </p:nvSpPr>
          <p:spPr>
            <a:xfrm>
              <a:off x="670557" y="2789347"/>
              <a:ext cx="210067" cy="210067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61">
            <a:extLst>
              <a:ext uri="{FF2B5EF4-FFF2-40B4-BE49-F238E27FC236}">
                <a16:creationId xmlns:a16="http://schemas.microsoft.com/office/drawing/2014/main" id="{3167934E-5D0B-AF16-F6DB-ABA671E5165C}"/>
              </a:ext>
            </a:extLst>
          </p:cNvPr>
          <p:cNvGrpSpPr/>
          <p:nvPr/>
        </p:nvGrpSpPr>
        <p:grpSpPr>
          <a:xfrm>
            <a:off x="5116737" y="4438405"/>
            <a:ext cx="210067" cy="895498"/>
            <a:chOff x="670557" y="2504348"/>
            <a:chExt cx="210067" cy="895498"/>
          </a:xfrm>
        </p:grpSpPr>
        <p:sp>
          <p:nvSpPr>
            <p:cNvPr id="59" name="Line 8">
              <a:extLst>
                <a:ext uri="{FF2B5EF4-FFF2-40B4-BE49-F238E27FC236}">
                  <a16:creationId xmlns:a16="http://schemas.microsoft.com/office/drawing/2014/main" id="{143D9441-1B61-F39F-5EF7-EEFBBCE9645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5810" y="2504348"/>
              <a:ext cx="0" cy="895498"/>
            </a:xfrm>
            <a:prstGeom prst="line">
              <a:avLst/>
            </a:prstGeom>
            <a:noFill/>
            <a:ln w="38100" cmpd="sng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 sz="1500">
                <a:latin typeface="Arial"/>
                <a:cs typeface="Arial"/>
              </a:endParaRPr>
            </a:p>
          </p:txBody>
        </p:sp>
        <p:sp>
          <p:nvSpPr>
            <p:cNvPr id="60" name="Oval 63">
              <a:extLst>
                <a:ext uri="{FF2B5EF4-FFF2-40B4-BE49-F238E27FC236}">
                  <a16:creationId xmlns:a16="http://schemas.microsoft.com/office/drawing/2014/main" id="{8DCB4510-173C-681A-3E2E-6EFC026E2E85}"/>
                </a:ext>
              </a:extLst>
            </p:cNvPr>
            <p:cNvSpPr/>
            <p:nvPr/>
          </p:nvSpPr>
          <p:spPr>
            <a:xfrm>
              <a:off x="670557" y="2789347"/>
              <a:ext cx="210067" cy="210067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" name="Group 61">
            <a:extLst>
              <a:ext uri="{FF2B5EF4-FFF2-40B4-BE49-F238E27FC236}">
                <a16:creationId xmlns:a16="http://schemas.microsoft.com/office/drawing/2014/main" id="{52572369-1991-E2D6-8CED-6CCED846D815}"/>
              </a:ext>
            </a:extLst>
          </p:cNvPr>
          <p:cNvGrpSpPr/>
          <p:nvPr/>
        </p:nvGrpSpPr>
        <p:grpSpPr>
          <a:xfrm>
            <a:off x="5116737" y="3299456"/>
            <a:ext cx="210067" cy="1004083"/>
            <a:chOff x="670557" y="2498704"/>
            <a:chExt cx="210067" cy="1004083"/>
          </a:xfrm>
        </p:grpSpPr>
        <p:sp>
          <p:nvSpPr>
            <p:cNvPr id="62" name="Line 8">
              <a:extLst>
                <a:ext uri="{FF2B5EF4-FFF2-40B4-BE49-F238E27FC236}">
                  <a16:creationId xmlns:a16="http://schemas.microsoft.com/office/drawing/2014/main" id="{33954CA1-B940-5E6C-2478-8AF9801FE0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5810" y="2498704"/>
              <a:ext cx="0" cy="1004083"/>
            </a:xfrm>
            <a:prstGeom prst="line">
              <a:avLst/>
            </a:prstGeom>
            <a:noFill/>
            <a:ln w="38100" cmpd="sng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 sz="1500">
                <a:latin typeface="Arial"/>
                <a:cs typeface="Arial"/>
              </a:endParaRPr>
            </a:p>
          </p:txBody>
        </p:sp>
        <p:sp>
          <p:nvSpPr>
            <p:cNvPr id="63" name="Oval 63">
              <a:extLst>
                <a:ext uri="{FF2B5EF4-FFF2-40B4-BE49-F238E27FC236}">
                  <a16:creationId xmlns:a16="http://schemas.microsoft.com/office/drawing/2014/main" id="{B69FB2CF-57FA-DB4E-19D0-C57D8784AC67}"/>
                </a:ext>
              </a:extLst>
            </p:cNvPr>
            <p:cNvSpPr/>
            <p:nvPr/>
          </p:nvSpPr>
          <p:spPr>
            <a:xfrm>
              <a:off x="670557" y="2865549"/>
              <a:ext cx="210067" cy="210067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4" name="Group 61">
            <a:extLst>
              <a:ext uri="{FF2B5EF4-FFF2-40B4-BE49-F238E27FC236}">
                <a16:creationId xmlns:a16="http://schemas.microsoft.com/office/drawing/2014/main" id="{9E786855-2714-207D-3414-1B25BF05FF33}"/>
              </a:ext>
            </a:extLst>
          </p:cNvPr>
          <p:cNvGrpSpPr/>
          <p:nvPr/>
        </p:nvGrpSpPr>
        <p:grpSpPr>
          <a:xfrm>
            <a:off x="6970010" y="5543027"/>
            <a:ext cx="210067" cy="826065"/>
            <a:chOff x="670557" y="2508732"/>
            <a:chExt cx="210067" cy="826065"/>
          </a:xfrm>
        </p:grpSpPr>
        <p:sp>
          <p:nvSpPr>
            <p:cNvPr id="65" name="Line 8">
              <a:extLst>
                <a:ext uri="{FF2B5EF4-FFF2-40B4-BE49-F238E27FC236}">
                  <a16:creationId xmlns:a16="http://schemas.microsoft.com/office/drawing/2014/main" id="{746CE85E-1A43-0826-2E3B-A8DACB84BF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5810" y="2508732"/>
              <a:ext cx="0" cy="826065"/>
            </a:xfrm>
            <a:prstGeom prst="line">
              <a:avLst/>
            </a:prstGeom>
            <a:noFill/>
            <a:ln w="38100" cmpd="sng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 sz="1500">
                <a:latin typeface="Arial"/>
                <a:cs typeface="Arial"/>
              </a:endParaRPr>
            </a:p>
          </p:txBody>
        </p:sp>
        <p:sp>
          <p:nvSpPr>
            <p:cNvPr id="66" name="Oval 63">
              <a:extLst>
                <a:ext uri="{FF2B5EF4-FFF2-40B4-BE49-F238E27FC236}">
                  <a16:creationId xmlns:a16="http://schemas.microsoft.com/office/drawing/2014/main" id="{7D92454E-5DD4-80C9-799A-727BF2FDBCAA}"/>
                </a:ext>
              </a:extLst>
            </p:cNvPr>
            <p:cNvSpPr/>
            <p:nvPr/>
          </p:nvSpPr>
          <p:spPr>
            <a:xfrm>
              <a:off x="670557" y="2789347"/>
              <a:ext cx="210067" cy="210067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Group 61">
            <a:extLst>
              <a:ext uri="{FF2B5EF4-FFF2-40B4-BE49-F238E27FC236}">
                <a16:creationId xmlns:a16="http://schemas.microsoft.com/office/drawing/2014/main" id="{005F60AB-97DE-F7B5-688C-771A9F9E0170}"/>
              </a:ext>
            </a:extLst>
          </p:cNvPr>
          <p:cNvGrpSpPr/>
          <p:nvPr/>
        </p:nvGrpSpPr>
        <p:grpSpPr>
          <a:xfrm>
            <a:off x="6970011" y="4928057"/>
            <a:ext cx="210067" cy="895498"/>
            <a:chOff x="670557" y="2504348"/>
            <a:chExt cx="210067" cy="895498"/>
          </a:xfrm>
        </p:grpSpPr>
        <p:sp>
          <p:nvSpPr>
            <p:cNvPr id="68" name="Line 8">
              <a:extLst>
                <a:ext uri="{FF2B5EF4-FFF2-40B4-BE49-F238E27FC236}">
                  <a16:creationId xmlns:a16="http://schemas.microsoft.com/office/drawing/2014/main" id="{24308CB0-EEB9-FD0B-05EE-88BFB05299F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5810" y="2504348"/>
              <a:ext cx="0" cy="895498"/>
            </a:xfrm>
            <a:prstGeom prst="line">
              <a:avLst/>
            </a:prstGeom>
            <a:noFill/>
            <a:ln w="38100" cmpd="sng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 sz="1500">
                <a:latin typeface="Arial"/>
                <a:cs typeface="Arial"/>
              </a:endParaRPr>
            </a:p>
          </p:txBody>
        </p:sp>
        <p:sp>
          <p:nvSpPr>
            <p:cNvPr id="69" name="Oval 63">
              <a:extLst>
                <a:ext uri="{FF2B5EF4-FFF2-40B4-BE49-F238E27FC236}">
                  <a16:creationId xmlns:a16="http://schemas.microsoft.com/office/drawing/2014/main" id="{D01AA29B-6173-DF6F-2457-73EACA71CA63}"/>
                </a:ext>
              </a:extLst>
            </p:cNvPr>
            <p:cNvSpPr/>
            <p:nvPr/>
          </p:nvSpPr>
          <p:spPr>
            <a:xfrm>
              <a:off x="670557" y="2789347"/>
              <a:ext cx="210067" cy="210067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" name="Group 61">
            <a:extLst>
              <a:ext uri="{FF2B5EF4-FFF2-40B4-BE49-F238E27FC236}">
                <a16:creationId xmlns:a16="http://schemas.microsoft.com/office/drawing/2014/main" id="{74C9153B-AA82-739D-8C63-E4CD48AA6BE2}"/>
              </a:ext>
            </a:extLst>
          </p:cNvPr>
          <p:cNvGrpSpPr/>
          <p:nvPr/>
        </p:nvGrpSpPr>
        <p:grpSpPr>
          <a:xfrm>
            <a:off x="6970011" y="4224536"/>
            <a:ext cx="210067" cy="1004083"/>
            <a:chOff x="670557" y="2498704"/>
            <a:chExt cx="210067" cy="1004083"/>
          </a:xfrm>
        </p:grpSpPr>
        <p:sp>
          <p:nvSpPr>
            <p:cNvPr id="71" name="Line 8">
              <a:extLst>
                <a:ext uri="{FF2B5EF4-FFF2-40B4-BE49-F238E27FC236}">
                  <a16:creationId xmlns:a16="http://schemas.microsoft.com/office/drawing/2014/main" id="{D658EFF7-C6CE-1945-AFB6-4213850AC07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5810" y="2498704"/>
              <a:ext cx="0" cy="1004083"/>
            </a:xfrm>
            <a:prstGeom prst="line">
              <a:avLst/>
            </a:prstGeom>
            <a:noFill/>
            <a:ln w="38100" cmpd="sng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 sz="1500">
                <a:latin typeface="Arial"/>
                <a:cs typeface="Arial"/>
              </a:endParaRPr>
            </a:p>
          </p:txBody>
        </p:sp>
        <p:sp>
          <p:nvSpPr>
            <p:cNvPr id="72" name="Oval 63">
              <a:extLst>
                <a:ext uri="{FF2B5EF4-FFF2-40B4-BE49-F238E27FC236}">
                  <a16:creationId xmlns:a16="http://schemas.microsoft.com/office/drawing/2014/main" id="{D715C644-1C14-AA35-744A-CE6AC053EDB7}"/>
                </a:ext>
              </a:extLst>
            </p:cNvPr>
            <p:cNvSpPr/>
            <p:nvPr/>
          </p:nvSpPr>
          <p:spPr>
            <a:xfrm>
              <a:off x="670557" y="2865549"/>
              <a:ext cx="210067" cy="210067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61">
            <a:extLst>
              <a:ext uri="{FF2B5EF4-FFF2-40B4-BE49-F238E27FC236}">
                <a16:creationId xmlns:a16="http://schemas.microsoft.com/office/drawing/2014/main" id="{5A1D188E-267A-B8B2-9ADB-15130CF2192F}"/>
              </a:ext>
            </a:extLst>
          </p:cNvPr>
          <p:cNvGrpSpPr/>
          <p:nvPr/>
        </p:nvGrpSpPr>
        <p:grpSpPr>
          <a:xfrm>
            <a:off x="8823284" y="5776446"/>
            <a:ext cx="210067" cy="641982"/>
            <a:chOff x="670557" y="2561372"/>
            <a:chExt cx="210067" cy="641982"/>
          </a:xfrm>
        </p:grpSpPr>
        <p:sp>
          <p:nvSpPr>
            <p:cNvPr id="77" name="Line 8">
              <a:extLst>
                <a:ext uri="{FF2B5EF4-FFF2-40B4-BE49-F238E27FC236}">
                  <a16:creationId xmlns:a16="http://schemas.microsoft.com/office/drawing/2014/main" id="{D59FD41E-B5D2-73E3-EBBD-6F129C1CDF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5371" y="2561372"/>
              <a:ext cx="9048" cy="641982"/>
            </a:xfrm>
            <a:prstGeom prst="line">
              <a:avLst/>
            </a:prstGeom>
            <a:noFill/>
            <a:ln w="38100" cmpd="sng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 sz="1500">
                <a:latin typeface="Arial"/>
                <a:cs typeface="Arial"/>
              </a:endParaRPr>
            </a:p>
          </p:txBody>
        </p:sp>
        <p:sp>
          <p:nvSpPr>
            <p:cNvPr id="78" name="Oval 63">
              <a:extLst>
                <a:ext uri="{FF2B5EF4-FFF2-40B4-BE49-F238E27FC236}">
                  <a16:creationId xmlns:a16="http://schemas.microsoft.com/office/drawing/2014/main" id="{1DAE6D36-5BA9-408F-FCCA-3BA10C7FD44C}"/>
                </a:ext>
              </a:extLst>
            </p:cNvPr>
            <p:cNvSpPr/>
            <p:nvPr/>
          </p:nvSpPr>
          <p:spPr>
            <a:xfrm>
              <a:off x="670557" y="2789347"/>
              <a:ext cx="210067" cy="210067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3" name="Group 61">
            <a:extLst>
              <a:ext uri="{FF2B5EF4-FFF2-40B4-BE49-F238E27FC236}">
                <a16:creationId xmlns:a16="http://schemas.microsoft.com/office/drawing/2014/main" id="{A59C2ADE-ABE0-E1EB-1844-143C3EEC2DFA}"/>
              </a:ext>
            </a:extLst>
          </p:cNvPr>
          <p:cNvGrpSpPr/>
          <p:nvPr/>
        </p:nvGrpSpPr>
        <p:grpSpPr>
          <a:xfrm>
            <a:off x="8823064" y="5492442"/>
            <a:ext cx="210067" cy="641982"/>
            <a:chOff x="670557" y="2561372"/>
            <a:chExt cx="210067" cy="641982"/>
          </a:xfrm>
        </p:grpSpPr>
        <p:sp>
          <p:nvSpPr>
            <p:cNvPr id="84" name="Line 8">
              <a:extLst>
                <a:ext uri="{FF2B5EF4-FFF2-40B4-BE49-F238E27FC236}">
                  <a16:creationId xmlns:a16="http://schemas.microsoft.com/office/drawing/2014/main" id="{898BA944-6E36-6AE1-F69D-3AFD254DC06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5371" y="2561372"/>
              <a:ext cx="9048" cy="641982"/>
            </a:xfrm>
            <a:prstGeom prst="line">
              <a:avLst/>
            </a:prstGeom>
            <a:noFill/>
            <a:ln w="38100" cmpd="sng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 sz="1500">
                <a:latin typeface="Arial"/>
                <a:cs typeface="Arial"/>
              </a:endParaRPr>
            </a:p>
          </p:txBody>
        </p:sp>
        <p:sp>
          <p:nvSpPr>
            <p:cNvPr id="85" name="Oval 63">
              <a:extLst>
                <a:ext uri="{FF2B5EF4-FFF2-40B4-BE49-F238E27FC236}">
                  <a16:creationId xmlns:a16="http://schemas.microsoft.com/office/drawing/2014/main" id="{93D3966B-E9BC-10E9-B3D5-44BF3EE99A07}"/>
                </a:ext>
              </a:extLst>
            </p:cNvPr>
            <p:cNvSpPr/>
            <p:nvPr/>
          </p:nvSpPr>
          <p:spPr>
            <a:xfrm>
              <a:off x="670557" y="2789347"/>
              <a:ext cx="210067" cy="210067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6" name="Group 61">
            <a:extLst>
              <a:ext uri="{FF2B5EF4-FFF2-40B4-BE49-F238E27FC236}">
                <a16:creationId xmlns:a16="http://schemas.microsoft.com/office/drawing/2014/main" id="{1FDC5570-50EA-6993-1165-2BE4DEC5FB71}"/>
              </a:ext>
            </a:extLst>
          </p:cNvPr>
          <p:cNvGrpSpPr/>
          <p:nvPr/>
        </p:nvGrpSpPr>
        <p:grpSpPr>
          <a:xfrm>
            <a:off x="8811958" y="5186669"/>
            <a:ext cx="210067" cy="641982"/>
            <a:chOff x="670557" y="2561372"/>
            <a:chExt cx="210067" cy="641982"/>
          </a:xfrm>
        </p:grpSpPr>
        <p:sp>
          <p:nvSpPr>
            <p:cNvPr id="87" name="Line 8">
              <a:extLst>
                <a:ext uri="{FF2B5EF4-FFF2-40B4-BE49-F238E27FC236}">
                  <a16:creationId xmlns:a16="http://schemas.microsoft.com/office/drawing/2014/main" id="{8C8636C7-9D9D-1F68-8834-A725007FC87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75371" y="2561372"/>
              <a:ext cx="9048" cy="641982"/>
            </a:xfrm>
            <a:prstGeom prst="line">
              <a:avLst/>
            </a:prstGeom>
            <a:noFill/>
            <a:ln w="38100" cmpd="sng">
              <a:solidFill>
                <a:srgbClr val="C00000"/>
              </a:solidFill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fr-FR" sz="1500">
                <a:latin typeface="Arial"/>
                <a:cs typeface="Arial"/>
              </a:endParaRPr>
            </a:p>
          </p:txBody>
        </p:sp>
        <p:sp>
          <p:nvSpPr>
            <p:cNvPr id="88" name="Oval 63">
              <a:extLst>
                <a:ext uri="{FF2B5EF4-FFF2-40B4-BE49-F238E27FC236}">
                  <a16:creationId xmlns:a16="http://schemas.microsoft.com/office/drawing/2014/main" id="{8CE0E7EC-DB0C-1417-01FD-D6D33F2D7BB3}"/>
                </a:ext>
              </a:extLst>
            </p:cNvPr>
            <p:cNvSpPr/>
            <p:nvPr/>
          </p:nvSpPr>
          <p:spPr>
            <a:xfrm>
              <a:off x="670557" y="2789347"/>
              <a:ext cx="210067" cy="210067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5" name="Forme libre 94">
            <a:extLst>
              <a:ext uri="{FF2B5EF4-FFF2-40B4-BE49-F238E27FC236}">
                <a16:creationId xmlns:a16="http://schemas.microsoft.com/office/drawing/2014/main" id="{8CD108FE-EB78-C1E1-8764-67D776CEBC79}"/>
              </a:ext>
            </a:extLst>
          </p:cNvPr>
          <p:cNvSpPr/>
          <p:nvPr/>
        </p:nvSpPr>
        <p:spPr>
          <a:xfrm>
            <a:off x="2079171" y="4402735"/>
            <a:ext cx="9263743" cy="1682378"/>
          </a:xfrm>
          <a:custGeom>
            <a:avLst/>
            <a:gdLst>
              <a:gd name="connsiteX0" fmla="*/ 0 w 9263743"/>
              <a:gd name="connsiteY0" fmla="*/ 71292 h 1682378"/>
              <a:gd name="connsiteX1" fmla="*/ 1981200 w 9263743"/>
              <a:gd name="connsiteY1" fmla="*/ 38635 h 1682378"/>
              <a:gd name="connsiteX2" fmla="*/ 3907972 w 9263743"/>
              <a:gd name="connsiteY2" fmla="*/ 539378 h 1682378"/>
              <a:gd name="connsiteX3" fmla="*/ 5823858 w 9263743"/>
              <a:gd name="connsiteY3" fmla="*/ 1029235 h 1682378"/>
              <a:gd name="connsiteX4" fmla="*/ 7424058 w 9263743"/>
              <a:gd name="connsiteY4" fmla="*/ 1442892 h 1682378"/>
              <a:gd name="connsiteX5" fmla="*/ 9263743 w 9263743"/>
              <a:gd name="connsiteY5" fmla="*/ 1682378 h 1682378"/>
              <a:gd name="connsiteX6" fmla="*/ 9263743 w 9263743"/>
              <a:gd name="connsiteY6" fmla="*/ 1682378 h 1682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263743" h="1682378">
                <a:moveTo>
                  <a:pt x="0" y="71292"/>
                </a:moveTo>
                <a:cubicBezTo>
                  <a:pt x="664935" y="15956"/>
                  <a:pt x="1329871" y="-39379"/>
                  <a:pt x="1981200" y="38635"/>
                </a:cubicBezTo>
                <a:cubicBezTo>
                  <a:pt x="2632529" y="116649"/>
                  <a:pt x="3907972" y="539378"/>
                  <a:pt x="3907972" y="539378"/>
                </a:cubicBezTo>
                <a:lnTo>
                  <a:pt x="5823858" y="1029235"/>
                </a:lnTo>
                <a:cubicBezTo>
                  <a:pt x="6409872" y="1179821"/>
                  <a:pt x="6850744" y="1334035"/>
                  <a:pt x="7424058" y="1442892"/>
                </a:cubicBezTo>
                <a:cubicBezTo>
                  <a:pt x="7997372" y="1551749"/>
                  <a:pt x="9263743" y="1682378"/>
                  <a:pt x="9263743" y="1682378"/>
                </a:cubicBezTo>
                <a:lnTo>
                  <a:pt x="9263743" y="1682378"/>
                </a:lnTo>
              </a:path>
            </a:pathLst>
          </a:cu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0" name="Oval 11">
            <a:extLst>
              <a:ext uri="{FF2B5EF4-FFF2-40B4-BE49-F238E27FC236}">
                <a16:creationId xmlns:a16="http://schemas.microsoft.com/office/drawing/2014/main" id="{CE7984D7-8232-414B-8185-7532E74AE344}"/>
              </a:ext>
            </a:extLst>
          </p:cNvPr>
          <p:cNvSpPr/>
          <p:nvPr/>
        </p:nvSpPr>
        <p:spPr>
          <a:xfrm>
            <a:off x="1865787" y="4379739"/>
            <a:ext cx="210067" cy="21006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11">
            <a:extLst>
              <a:ext uri="{FF2B5EF4-FFF2-40B4-BE49-F238E27FC236}">
                <a16:creationId xmlns:a16="http://schemas.microsoft.com/office/drawing/2014/main" id="{0A973E1C-EBEF-E077-A3C0-366D91B803F3}"/>
              </a:ext>
            </a:extLst>
          </p:cNvPr>
          <p:cNvSpPr/>
          <p:nvPr/>
        </p:nvSpPr>
        <p:spPr>
          <a:xfrm>
            <a:off x="3849624" y="4358758"/>
            <a:ext cx="210067" cy="21006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11">
            <a:extLst>
              <a:ext uri="{FF2B5EF4-FFF2-40B4-BE49-F238E27FC236}">
                <a16:creationId xmlns:a16="http://schemas.microsoft.com/office/drawing/2014/main" id="{38F94070-8C82-23B7-239F-58889CC6576E}"/>
              </a:ext>
            </a:extLst>
          </p:cNvPr>
          <p:cNvSpPr/>
          <p:nvPr/>
        </p:nvSpPr>
        <p:spPr>
          <a:xfrm>
            <a:off x="5778288" y="4804245"/>
            <a:ext cx="210067" cy="21006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11">
            <a:extLst>
              <a:ext uri="{FF2B5EF4-FFF2-40B4-BE49-F238E27FC236}">
                <a16:creationId xmlns:a16="http://schemas.microsoft.com/office/drawing/2014/main" id="{9C193C4E-B589-1994-8545-28283A94565E}"/>
              </a:ext>
            </a:extLst>
          </p:cNvPr>
          <p:cNvSpPr/>
          <p:nvPr/>
        </p:nvSpPr>
        <p:spPr>
          <a:xfrm>
            <a:off x="7686361" y="5281718"/>
            <a:ext cx="210067" cy="21006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11">
            <a:extLst>
              <a:ext uri="{FF2B5EF4-FFF2-40B4-BE49-F238E27FC236}">
                <a16:creationId xmlns:a16="http://schemas.microsoft.com/office/drawing/2014/main" id="{3E48C126-0112-49EF-4DA5-EA5AEEA11178}"/>
              </a:ext>
            </a:extLst>
          </p:cNvPr>
          <p:cNvSpPr/>
          <p:nvPr/>
        </p:nvSpPr>
        <p:spPr>
          <a:xfrm>
            <a:off x="9291315" y="5725841"/>
            <a:ext cx="210067" cy="21006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ZoneTexte 13">
            <a:extLst>
              <a:ext uri="{FF2B5EF4-FFF2-40B4-BE49-F238E27FC236}">
                <a16:creationId xmlns:a16="http://schemas.microsoft.com/office/drawing/2014/main" id="{273C925F-39E2-FF1F-CE65-72CDC921742D}"/>
              </a:ext>
            </a:extLst>
          </p:cNvPr>
          <p:cNvSpPr txBox="1"/>
          <p:nvPr/>
        </p:nvSpPr>
        <p:spPr>
          <a:xfrm>
            <a:off x="5508898" y="6560457"/>
            <a:ext cx="1664069" cy="323155"/>
          </a:xfrm>
          <a:prstGeom prst="rect">
            <a:avLst/>
          </a:prstGeom>
          <a:noFill/>
        </p:spPr>
        <p:txBody>
          <a:bodyPr wrap="square" lIns="91430" tIns="45715" rIns="91430" bIns="45715" rtlCol="0">
            <a:spAutoFit/>
          </a:bodyPr>
          <a:lstStyle/>
          <a:p>
            <a:r>
              <a:rPr lang="fr-FR" sz="1500" dirty="0">
                <a:latin typeface="Arial"/>
                <a:cs typeface="Arial"/>
              </a:rPr>
              <a:t>[Pesticide]</a:t>
            </a:r>
          </a:p>
        </p:txBody>
      </p:sp>
    </p:spTree>
    <p:extLst>
      <p:ext uri="{BB962C8B-B14F-4D97-AF65-F5344CB8AC3E}">
        <p14:creationId xmlns:p14="http://schemas.microsoft.com/office/powerpoint/2010/main" val="20800639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F650E0-A2D8-B149-2805-9BE5352A4B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E1AD3AF1-0D0D-898B-37BD-D6DF234A9A20}"/>
              </a:ext>
            </a:extLst>
          </p:cNvPr>
          <p:cNvSpPr txBox="1">
            <a:spLocks/>
          </p:cNvSpPr>
          <p:nvPr/>
        </p:nvSpPr>
        <p:spPr>
          <a:xfrm>
            <a:off x="102743" y="1383836"/>
            <a:ext cx="1183582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fr-FR" sz="2400" dirty="0">
              <a:latin typeface="Raleway" panose="020B0503030101060003" pitchFamily="34" charset="77"/>
            </a:endParaRPr>
          </a:p>
          <a:p>
            <a:pPr algn="just"/>
            <a:endParaRPr lang="fr-FR" sz="1800" dirty="0">
              <a:latin typeface="Raleway" panose="020B0503030101060003" pitchFamily="34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Espace réservé du contenu 2">
                <a:extLst>
                  <a:ext uri="{FF2B5EF4-FFF2-40B4-BE49-F238E27FC236}">
                    <a16:creationId xmlns:a16="http://schemas.microsoft.com/office/drawing/2014/main" id="{EA8EC404-35EA-D50A-B5A0-74BF2BF417C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55143" y="1536236"/>
                <a:ext cx="11835828" cy="435133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just">
                  <a:buFont typeface="Arial" panose="020B0604020202020204" pitchFamily="34" charset="0"/>
                  <a:buNone/>
                </a:pPr>
                <a:endParaRPr lang="fr-FR" sz="2400" dirty="0">
                  <a:latin typeface="Raleway" panose="020B0503030101060003" pitchFamily="34" charset="77"/>
                </a:endParaRPr>
              </a:p>
              <a:p>
                <a:pPr algn="just"/>
                <a:r>
                  <a:rPr lang="fr-FR" sz="2400" dirty="0">
                    <a:latin typeface="Raleway" panose="020B0503030101060003" pitchFamily="34" charset="77"/>
                  </a:rPr>
                  <a:t>Suppose un effet du pesticide sur </a:t>
                </a:r>
                <a14:m>
                  <m:oMath xmlns:m="http://schemas.openxmlformats.org/officeDocument/2006/math">
                    <m:r>
                      <a:rPr lang="fr-FR" sz="2400" i="1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endParaRPr lang="fr-FR" sz="2400" dirty="0">
                  <a:latin typeface="Raleway" panose="020B0503030101060003" pitchFamily="34" charset="77"/>
                </a:endParaRPr>
              </a:p>
              <a:p>
                <a:pPr algn="just"/>
                <a:r>
                  <a:rPr lang="fr-FR" sz="2400" dirty="0">
                    <a:latin typeface="Raleway" panose="020B0503030101060003" pitchFamily="34" charset="77"/>
                  </a:rPr>
                  <a:t>Effets sur variance à faible dose</a:t>
                </a:r>
              </a:p>
              <a:p>
                <a:pPr algn="just"/>
                <a:r>
                  <a:rPr lang="fr-FR" sz="2400" dirty="0">
                    <a:latin typeface="Raleway" panose="020B0503030101060003" pitchFamily="34" charset="77"/>
                  </a:rPr>
                  <a:t>Effet sur moyenne &amp; variance à forte dose</a:t>
                </a:r>
              </a:p>
            </p:txBody>
          </p:sp>
        </mc:Choice>
        <mc:Fallback xmlns="">
          <p:sp>
            <p:nvSpPr>
              <p:cNvPr id="10" name="Espace réservé du contenu 2">
                <a:extLst>
                  <a:ext uri="{FF2B5EF4-FFF2-40B4-BE49-F238E27FC236}">
                    <a16:creationId xmlns:a16="http://schemas.microsoft.com/office/drawing/2014/main" id="{EA8EC404-35EA-D50A-B5A0-74BF2BF417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143" y="1536236"/>
                <a:ext cx="11835828" cy="4351338"/>
              </a:xfrm>
              <a:prstGeom prst="rect">
                <a:avLst/>
              </a:prstGeom>
              <a:blipFill>
                <a:blip r:embed="rId2"/>
                <a:stretch>
                  <a:fillRect l="-75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re 1">
            <a:extLst>
              <a:ext uri="{FF2B5EF4-FFF2-40B4-BE49-F238E27FC236}">
                <a16:creationId xmlns:a16="http://schemas.microsoft.com/office/drawing/2014/main" id="{60BD0D51-C647-BA2E-CC1E-28DE7C526D36}"/>
              </a:ext>
            </a:extLst>
          </p:cNvPr>
          <p:cNvSpPr txBox="1">
            <a:spLocks/>
          </p:cNvSpPr>
          <p:nvPr/>
        </p:nvSpPr>
        <p:spPr>
          <a:xfrm>
            <a:off x="26345" y="228439"/>
            <a:ext cx="12105034" cy="1009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3200" b="1" dirty="0">
                <a:latin typeface="Raleway" panose="020B0503030101060003" pitchFamily="34" charset="77"/>
              </a:rPr>
              <a:t>Questions</a:t>
            </a:r>
            <a:endParaRPr lang="fr-FR" sz="2800" b="1" dirty="0">
              <a:latin typeface="Raleway" panose="020B0503030101060003" pitchFamily="34" charset="77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C1E95C7-11CF-F104-B699-F43F495E25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6568" y="-9251"/>
            <a:ext cx="4675432" cy="139308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81260DCD-7520-DD01-F5A4-1CC0C5FD6C62}"/>
                  </a:ext>
                </a:extLst>
              </p:cNvPr>
              <p:cNvSpPr txBox="1"/>
              <p:nvPr/>
            </p:nvSpPr>
            <p:spPr>
              <a:xfrm>
                <a:off x="8167343" y="1621526"/>
                <a:ext cx="3646191" cy="135415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𝑇𝑎𝑢𝑥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𝐶𝑜𝑛𝑠𝑜𝑚𝑎𝑡𝑖𝑜𝑛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𝑎𝑅</m:t>
                          </m:r>
                        </m:num>
                        <m:den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𝑎h𝑅</m:t>
                          </m:r>
                        </m:den>
                      </m:f>
                    </m:oMath>
                  </m:oMathPara>
                </a14:m>
                <a:endParaRPr lang="fr-FR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i="1">
                          <a:latin typeface="Cambria Math" panose="02040503050406030204" pitchFamily="18" charset="0"/>
                        </a:rPr>
                        <m:t>𝑎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𝑇𝑎𝑢𝑥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𝑎𝑡𝑡𝑎𝑞𝑢𝑒</m:t>
                      </m:r>
                    </m:oMath>
                  </m:oMathPara>
                </a14:m>
                <a:endParaRPr lang="fr-FR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fr-FR" i="1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fr-FR" i="1">
                          <a:latin typeface="Cambria Math" panose="02040503050406030204" pitchFamily="18" charset="0"/>
                        </a:rPr>
                        <m:t>𝑇𝑒𝑚𝑝𝑠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𝑚𝑎𝑛𝑖𝑝𝑢𝑙𝑎𝑡𝑖𝑜𝑛</m:t>
                      </m:r>
                    </m:oMath>
                  </m:oMathPara>
                </a14:m>
                <a:endParaRPr lang="fr-FR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fr-FR" i="1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𝐷𝑒𝑛𝑠𝑖𝑡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é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𝑝𝑟𝑜𝑖𝑒𝑠</m:t>
                      </m:r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81260DCD-7520-DD01-F5A4-1CC0C5FD6C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7343" y="1621526"/>
                <a:ext cx="3646191" cy="1354153"/>
              </a:xfrm>
              <a:prstGeom prst="rect">
                <a:avLst/>
              </a:prstGeom>
              <a:blipFill>
                <a:blip r:embed="rId4"/>
                <a:stretch>
                  <a:fillRect l="-2431" t="-926" b="-648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Espace réservé du contenu 2">
            <a:extLst>
              <a:ext uri="{FF2B5EF4-FFF2-40B4-BE49-F238E27FC236}">
                <a16:creationId xmlns:a16="http://schemas.microsoft.com/office/drawing/2014/main" id="{56C9ED91-1601-BA2E-DA03-B366C4D253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312" y="3882322"/>
            <a:ext cx="11293488" cy="274723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txBody>
          <a:bodyPr>
            <a:normAutofit lnSpcReduction="10000"/>
          </a:bodyPr>
          <a:lstStyle/>
          <a:p>
            <a:r>
              <a:rPr lang="fr-FR" sz="2000" dirty="0">
                <a:latin typeface="Raleway" panose="020B0503030101060003" pitchFamily="34" charset="77"/>
              </a:rPr>
              <a:t>Y-a-t-il une différence de dynamique de population si le pesticide agit sur la (</a:t>
            </a:r>
            <a:r>
              <a:rPr lang="fr-FR" sz="2000" dirty="0" err="1">
                <a:latin typeface="Raleway" panose="020B0503030101060003" pitchFamily="34" charset="77"/>
              </a:rPr>
              <a:t>co</a:t>
            </a:r>
            <a:r>
              <a:rPr lang="fr-FR" sz="2000" dirty="0">
                <a:latin typeface="Raleway" panose="020B0503030101060003" pitchFamily="34" charset="77"/>
              </a:rPr>
              <a:t>)variation intra ou inter-individuelle ?</a:t>
            </a:r>
          </a:p>
          <a:p>
            <a:endParaRPr lang="fr-FR" sz="2000" dirty="0">
              <a:latin typeface="Raleway" panose="020B0503030101060003" pitchFamily="34" charset="77"/>
            </a:endParaRPr>
          </a:p>
          <a:p>
            <a:r>
              <a:rPr lang="fr-FR" sz="2000" dirty="0">
                <a:latin typeface="Raleway" panose="020B0503030101060003" pitchFamily="34" charset="77"/>
              </a:rPr>
              <a:t>Comment déduire différents types d’altérations comportementales sur la dynamique de population ?</a:t>
            </a:r>
          </a:p>
          <a:p>
            <a:endParaRPr lang="fr-FR" sz="2000" dirty="0">
              <a:latin typeface="Raleway" panose="020B0503030101060003" pitchFamily="34" charset="77"/>
            </a:endParaRPr>
          </a:p>
          <a:p>
            <a:r>
              <a:rPr lang="fr-FR" sz="2000" dirty="0">
                <a:latin typeface="Raleway" panose="020B0503030101060003" pitchFamily="34" charset="77"/>
              </a:rPr>
              <a:t>Conseils pratiques d’implémentation</a:t>
            </a:r>
          </a:p>
        </p:txBody>
      </p:sp>
    </p:spTree>
    <p:extLst>
      <p:ext uri="{BB962C8B-B14F-4D97-AF65-F5344CB8AC3E}">
        <p14:creationId xmlns:p14="http://schemas.microsoft.com/office/powerpoint/2010/main" val="42033597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AC2401-00F5-0589-5834-E94A40A32D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ZoneTexte 35">
            <a:extLst>
              <a:ext uri="{FF2B5EF4-FFF2-40B4-BE49-F238E27FC236}">
                <a16:creationId xmlns:a16="http://schemas.microsoft.com/office/drawing/2014/main" id="{FE9C9025-ED29-AFD2-BB3C-FF882BC77329}"/>
              </a:ext>
            </a:extLst>
          </p:cNvPr>
          <p:cNvSpPr txBox="1"/>
          <p:nvPr/>
        </p:nvSpPr>
        <p:spPr>
          <a:xfrm>
            <a:off x="7629557" y="3903815"/>
            <a:ext cx="4215634" cy="28603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b="1" u="sng" dirty="0">
                <a:latin typeface="Raleway" panose="020B0503030101060003" pitchFamily="34" charset="77"/>
              </a:rPr>
              <a:t>Jugement</a:t>
            </a: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E467703E-871B-4496-C78A-29ED3C0F1821}"/>
              </a:ext>
            </a:extLst>
          </p:cNvPr>
          <p:cNvSpPr txBox="1"/>
          <p:nvPr/>
        </p:nvSpPr>
        <p:spPr>
          <a:xfrm>
            <a:off x="3115353" y="3903815"/>
            <a:ext cx="4215634" cy="2860358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b="1" u="sng" dirty="0">
                <a:latin typeface="Raleway" panose="020B0503030101060003" pitchFamily="34" charset="77"/>
              </a:rPr>
              <a:t>Exécution</a:t>
            </a: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3A18B4C1-861F-5BD9-54FF-1C71F525B796}"/>
              </a:ext>
            </a:extLst>
          </p:cNvPr>
          <p:cNvSpPr txBox="1"/>
          <p:nvPr/>
        </p:nvSpPr>
        <p:spPr>
          <a:xfrm>
            <a:off x="101028" y="3903815"/>
            <a:ext cx="2779379" cy="283535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b="1" u="sng" dirty="0">
                <a:latin typeface="Raleway" panose="020B0503030101060003" pitchFamily="34" charset="77"/>
              </a:rPr>
              <a:t>Délais</a:t>
            </a: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  <a:p>
            <a:pPr algn="ctr"/>
            <a:endParaRPr lang="fr-FR" b="1" u="sng" dirty="0">
              <a:latin typeface="Raleway" panose="020B0503030101060003" pitchFamily="34" charset="77"/>
            </a:endParaRP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762824E0-0893-44EC-4CF8-839373F41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9638"/>
            <a:ext cx="11448808" cy="888251"/>
          </a:xfrm>
        </p:spPr>
        <p:txBody>
          <a:bodyPr>
            <a:normAutofit/>
          </a:bodyPr>
          <a:lstStyle/>
          <a:p>
            <a:r>
              <a:rPr lang="fr-FR" sz="4000" b="1" dirty="0">
                <a:latin typeface="Raleway" panose="020B0503030101060003" pitchFamily="34" charset="77"/>
              </a:rPr>
              <a:t>Typologie des altérations comportementales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87FCF23-9B33-1BAF-14B7-6E0BEAE1FD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7027" y="1536236"/>
            <a:ext cx="4419830" cy="179624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fr-FR" sz="2400" b="1" u="sng" dirty="0">
              <a:latin typeface="Raleway" panose="020B0503030101060003" pitchFamily="34" charset="77"/>
            </a:endParaRPr>
          </a:p>
          <a:p>
            <a:pPr marL="0" indent="0" algn="ctr">
              <a:buNone/>
            </a:pPr>
            <a:r>
              <a:rPr lang="fr-FR" sz="2400" b="1" u="sng" dirty="0">
                <a:latin typeface="Raleway" panose="020B0503030101060003" pitchFamily="34" charset="77"/>
              </a:rPr>
              <a:t>Limites</a:t>
            </a:r>
          </a:p>
          <a:p>
            <a:r>
              <a:rPr lang="fr-FR" sz="2000" dirty="0">
                <a:latin typeface="Raleway" panose="020B0503030101060003" pitchFamily="34" charset="77"/>
              </a:rPr>
              <a:t>Conséquences sur dynamiques prédateur-proies reviennent potentiellement au même?</a:t>
            </a:r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C81012A8-3942-EBEC-B114-3DEEB6914D8C}"/>
              </a:ext>
            </a:extLst>
          </p:cNvPr>
          <p:cNvSpPr txBox="1">
            <a:spLocks/>
          </p:cNvSpPr>
          <p:nvPr/>
        </p:nvSpPr>
        <p:spPr>
          <a:xfrm>
            <a:off x="102743" y="1383836"/>
            <a:ext cx="1183582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fr-FR" sz="2400" dirty="0">
              <a:latin typeface="Raleway" panose="020B0503030101060003" pitchFamily="34" charset="77"/>
            </a:endParaRPr>
          </a:p>
          <a:p>
            <a:pPr algn="just"/>
            <a:endParaRPr lang="fr-FR" sz="1800" dirty="0">
              <a:latin typeface="Raleway" panose="020B0503030101060003" pitchFamily="34" charset="77"/>
            </a:endParaRP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4BF443DB-7B6B-6421-32E6-AB4416724DC6}"/>
              </a:ext>
            </a:extLst>
          </p:cNvPr>
          <p:cNvSpPr txBox="1">
            <a:spLocks/>
          </p:cNvSpPr>
          <p:nvPr/>
        </p:nvSpPr>
        <p:spPr>
          <a:xfrm>
            <a:off x="255143" y="1536236"/>
            <a:ext cx="1183582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fr-FR" sz="2400" dirty="0">
              <a:latin typeface="Raleway" panose="020B0503030101060003" pitchFamily="34" charset="77"/>
            </a:endParaRPr>
          </a:p>
          <a:p>
            <a:pPr algn="just"/>
            <a:r>
              <a:rPr lang="fr-FR" sz="2400" dirty="0">
                <a:latin typeface="Raleway" panose="020B0503030101060003" pitchFamily="34" charset="77"/>
              </a:rPr>
              <a:t>Délais d’exécution</a:t>
            </a:r>
          </a:p>
          <a:p>
            <a:pPr algn="just"/>
            <a:r>
              <a:rPr lang="fr-FR" sz="2400" dirty="0">
                <a:latin typeface="Raleway" panose="020B0503030101060003" pitchFamily="34" charset="77"/>
              </a:rPr>
              <a:t>Précision et coordination</a:t>
            </a:r>
          </a:p>
          <a:p>
            <a:pPr algn="just"/>
            <a:r>
              <a:rPr lang="fr-FR" sz="2400" dirty="0">
                <a:latin typeface="Raleway" panose="020B0503030101060003" pitchFamily="34" charset="77"/>
              </a:rPr>
              <a:t>Erreurs de jugement</a:t>
            </a:r>
          </a:p>
        </p:txBody>
      </p:sp>
      <p:pic>
        <p:nvPicPr>
          <p:cNvPr id="11" name="Graphic 5" descr="Caterpillar with solid fill">
            <a:extLst>
              <a:ext uri="{FF2B5EF4-FFF2-40B4-BE49-F238E27FC236}">
                <a16:creationId xmlns:a16="http://schemas.microsoft.com/office/drawing/2014/main" id="{4258C377-540D-6E20-B47D-C68F7E33E6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27473" y="4427244"/>
            <a:ext cx="688500" cy="68850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4F36185F-5BB7-8B46-572A-3F7F2703BEC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242" b="89938" l="2156" r="97512">
                        <a14:foregroundMark x1="2156" y1="1366" x2="40133" y2="12671"/>
                        <a14:foregroundMark x1="39138" y1="12671" x2="44776" y2="18758"/>
                        <a14:foregroundMark x1="44776" y1="18758" x2="41128" y2="50932"/>
                        <a14:foregroundMark x1="41128" y1="50932" x2="33499" y2="64099"/>
                        <a14:foregroundMark x1="33499" y1="64099" x2="33333" y2="73168"/>
                        <a14:foregroundMark x1="33333" y1="73168" x2="40464" y2="82609"/>
                        <a14:foregroundMark x1="40464" y1="82609" x2="55887" y2="85466"/>
                        <a14:foregroundMark x1="55887" y1="85466" x2="64179" y2="70932"/>
                        <a14:foregroundMark x1="64179" y1="70932" x2="63184" y2="49814"/>
                        <a14:foregroundMark x1="63184" y1="49814" x2="54229" y2="15280"/>
                        <a14:foregroundMark x1="54229" y1="15280" x2="56053" y2="7205"/>
                        <a14:foregroundMark x1="56053" y1="7205" x2="54229" y2="4224"/>
                        <a14:foregroundMark x1="66003" y1="11304" x2="96186" y2="2236"/>
                        <a14:foregroundMark x1="96186" y1="2236" x2="97512" y2="13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88" y="5548425"/>
            <a:ext cx="521549" cy="696262"/>
          </a:xfrm>
          <a:prstGeom prst="rect">
            <a:avLst/>
          </a:prstGeom>
        </p:spPr>
      </p:pic>
      <p:sp>
        <p:nvSpPr>
          <p:cNvPr id="15" name="Arc 14">
            <a:extLst>
              <a:ext uri="{FF2B5EF4-FFF2-40B4-BE49-F238E27FC236}">
                <a16:creationId xmlns:a16="http://schemas.microsoft.com/office/drawing/2014/main" id="{52DE37E8-FE8E-883A-AF9F-D7C028619A76}"/>
              </a:ext>
            </a:extLst>
          </p:cNvPr>
          <p:cNvSpPr/>
          <p:nvPr/>
        </p:nvSpPr>
        <p:spPr>
          <a:xfrm rot="5648441" flipH="1" flipV="1">
            <a:off x="597012" y="5087695"/>
            <a:ext cx="1572394" cy="1008724"/>
          </a:xfrm>
          <a:prstGeom prst="arc">
            <a:avLst>
              <a:gd name="adj1" fmla="val 17070162"/>
              <a:gd name="adj2" fmla="val 91956"/>
            </a:avLst>
          </a:prstGeom>
          <a:ln w="38100">
            <a:solidFill>
              <a:schemeClr val="tx1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F4FC0293-6051-B75F-856A-D201509E4E31}"/>
              </a:ext>
            </a:extLst>
          </p:cNvPr>
          <p:cNvSpPr txBox="1"/>
          <p:nvPr/>
        </p:nvSpPr>
        <p:spPr>
          <a:xfrm>
            <a:off x="782008" y="4555325"/>
            <a:ext cx="3593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>
                <a:solidFill>
                  <a:srgbClr val="C00000"/>
                </a:solidFill>
                <a:latin typeface="Raleway" panose="020B0503030101060003" pitchFamily="34" charset="77"/>
              </a:rPr>
              <a:t>?</a:t>
            </a:r>
            <a:endParaRPr lang="fr-FR" b="1" dirty="0">
              <a:solidFill>
                <a:srgbClr val="C00000"/>
              </a:solidFill>
              <a:latin typeface="Raleway" panose="020B0503030101060003" pitchFamily="34" charset="77"/>
            </a:endParaRP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AD3E8D2B-1D13-2169-7287-20797F2B2D4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242" b="89938" l="2156" r="97512">
                        <a14:foregroundMark x1="2156" y1="1366" x2="40133" y2="12671"/>
                        <a14:foregroundMark x1="39138" y1="12671" x2="44776" y2="18758"/>
                        <a14:foregroundMark x1="44776" y1="18758" x2="41128" y2="50932"/>
                        <a14:foregroundMark x1="41128" y1="50932" x2="33499" y2="64099"/>
                        <a14:foregroundMark x1="33499" y1="64099" x2="33333" y2="73168"/>
                        <a14:foregroundMark x1="33333" y1="73168" x2="40464" y2="82609"/>
                        <a14:foregroundMark x1="40464" y1="82609" x2="55887" y2="85466"/>
                        <a14:foregroundMark x1="55887" y1="85466" x2="64179" y2="70932"/>
                        <a14:foregroundMark x1="64179" y1="70932" x2="63184" y2="49814"/>
                        <a14:foregroundMark x1="63184" y1="49814" x2="54229" y2="15280"/>
                        <a14:foregroundMark x1="54229" y1="15280" x2="56053" y2="7205"/>
                        <a14:foregroundMark x1="56053" y1="7205" x2="54229" y2="4224"/>
                        <a14:foregroundMark x1="66003" y1="11304" x2="96186" y2="2236"/>
                        <a14:foregroundMark x1="96186" y1="2236" x2="97512" y2="13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666" y="5548425"/>
            <a:ext cx="521549" cy="696262"/>
          </a:xfrm>
          <a:prstGeom prst="rect">
            <a:avLst/>
          </a:prstGeom>
        </p:spPr>
      </p:pic>
      <p:sp>
        <p:nvSpPr>
          <p:cNvPr id="20" name="Forme libre : forme 139">
            <a:extLst>
              <a:ext uri="{FF2B5EF4-FFF2-40B4-BE49-F238E27FC236}">
                <a16:creationId xmlns:a16="http://schemas.microsoft.com/office/drawing/2014/main" id="{8800A9E2-1EDD-E458-AED9-20B5ACE3466D}"/>
              </a:ext>
            </a:extLst>
          </p:cNvPr>
          <p:cNvSpPr/>
          <p:nvPr/>
        </p:nvSpPr>
        <p:spPr>
          <a:xfrm>
            <a:off x="5162358" y="4228206"/>
            <a:ext cx="1867284" cy="1643743"/>
          </a:xfrm>
          <a:custGeom>
            <a:avLst/>
            <a:gdLst>
              <a:gd name="connsiteX0" fmla="*/ 381574 w 1867284"/>
              <a:gd name="connsiteY0" fmla="*/ 1349828 h 1643743"/>
              <a:gd name="connsiteX1" fmla="*/ 501317 w 1867284"/>
              <a:gd name="connsiteY1" fmla="*/ 1273628 h 1643743"/>
              <a:gd name="connsiteX2" fmla="*/ 719032 w 1867284"/>
              <a:gd name="connsiteY2" fmla="*/ 1164771 h 1643743"/>
              <a:gd name="connsiteX3" fmla="*/ 838774 w 1867284"/>
              <a:gd name="connsiteY3" fmla="*/ 1077686 h 1643743"/>
              <a:gd name="connsiteX4" fmla="*/ 882317 w 1867284"/>
              <a:gd name="connsiteY4" fmla="*/ 1034143 h 1643743"/>
              <a:gd name="connsiteX5" fmla="*/ 904089 w 1867284"/>
              <a:gd name="connsiteY5" fmla="*/ 1001486 h 1643743"/>
              <a:gd name="connsiteX6" fmla="*/ 936746 w 1867284"/>
              <a:gd name="connsiteY6" fmla="*/ 957943 h 1643743"/>
              <a:gd name="connsiteX7" fmla="*/ 904089 w 1867284"/>
              <a:gd name="connsiteY7" fmla="*/ 740228 h 1643743"/>
              <a:gd name="connsiteX8" fmla="*/ 817003 w 1867284"/>
              <a:gd name="connsiteY8" fmla="*/ 664028 h 1643743"/>
              <a:gd name="connsiteX9" fmla="*/ 250946 w 1867284"/>
              <a:gd name="connsiteY9" fmla="*/ 631371 h 1643743"/>
              <a:gd name="connsiteX10" fmla="*/ 131203 w 1867284"/>
              <a:gd name="connsiteY10" fmla="*/ 598714 h 1643743"/>
              <a:gd name="connsiteX11" fmla="*/ 44117 w 1867284"/>
              <a:gd name="connsiteY11" fmla="*/ 489857 h 1643743"/>
              <a:gd name="connsiteX12" fmla="*/ 574 w 1867284"/>
              <a:gd name="connsiteY12" fmla="*/ 370114 h 1643743"/>
              <a:gd name="connsiteX13" fmla="*/ 44117 w 1867284"/>
              <a:gd name="connsiteY13" fmla="*/ 261257 h 1643743"/>
              <a:gd name="connsiteX14" fmla="*/ 98546 w 1867284"/>
              <a:gd name="connsiteY14" fmla="*/ 217714 h 1643743"/>
              <a:gd name="connsiteX15" fmla="*/ 131203 w 1867284"/>
              <a:gd name="connsiteY15" fmla="*/ 185057 h 1643743"/>
              <a:gd name="connsiteX16" fmla="*/ 229174 w 1867284"/>
              <a:gd name="connsiteY16" fmla="*/ 163286 h 1643743"/>
              <a:gd name="connsiteX17" fmla="*/ 512203 w 1867284"/>
              <a:gd name="connsiteY17" fmla="*/ 152400 h 1643743"/>
              <a:gd name="connsiteX18" fmla="*/ 914974 w 1867284"/>
              <a:gd name="connsiteY18" fmla="*/ 163286 h 1643743"/>
              <a:gd name="connsiteX19" fmla="*/ 1241546 w 1867284"/>
              <a:gd name="connsiteY19" fmla="*/ 217714 h 1643743"/>
              <a:gd name="connsiteX20" fmla="*/ 1361289 w 1867284"/>
              <a:gd name="connsiteY20" fmla="*/ 228600 h 1643743"/>
              <a:gd name="connsiteX21" fmla="*/ 1437489 w 1867284"/>
              <a:gd name="connsiteY21" fmla="*/ 239486 h 1643743"/>
              <a:gd name="connsiteX22" fmla="*/ 1535460 w 1867284"/>
              <a:gd name="connsiteY22" fmla="*/ 293914 h 1643743"/>
              <a:gd name="connsiteX23" fmla="*/ 1655203 w 1867284"/>
              <a:gd name="connsiteY23" fmla="*/ 348343 h 1643743"/>
              <a:gd name="connsiteX24" fmla="*/ 1774946 w 1867284"/>
              <a:gd name="connsiteY24" fmla="*/ 522514 h 1643743"/>
              <a:gd name="connsiteX25" fmla="*/ 1785832 w 1867284"/>
              <a:gd name="connsiteY25" fmla="*/ 587828 h 1643743"/>
              <a:gd name="connsiteX26" fmla="*/ 1764060 w 1867284"/>
              <a:gd name="connsiteY26" fmla="*/ 696686 h 1643743"/>
              <a:gd name="connsiteX27" fmla="*/ 1709632 w 1867284"/>
              <a:gd name="connsiteY27" fmla="*/ 718457 h 1643743"/>
              <a:gd name="connsiteX28" fmla="*/ 1535460 w 1867284"/>
              <a:gd name="connsiteY28" fmla="*/ 729343 h 1643743"/>
              <a:gd name="connsiteX29" fmla="*/ 1263317 w 1867284"/>
              <a:gd name="connsiteY29" fmla="*/ 642257 h 1643743"/>
              <a:gd name="connsiteX30" fmla="*/ 991174 w 1867284"/>
              <a:gd name="connsiteY30" fmla="*/ 446314 h 1643743"/>
              <a:gd name="connsiteX31" fmla="*/ 958517 w 1867284"/>
              <a:gd name="connsiteY31" fmla="*/ 348343 h 1643743"/>
              <a:gd name="connsiteX32" fmla="*/ 991174 w 1867284"/>
              <a:gd name="connsiteY32" fmla="*/ 108857 h 1643743"/>
              <a:gd name="connsiteX33" fmla="*/ 1089146 w 1867284"/>
              <a:gd name="connsiteY33" fmla="*/ 43543 h 1643743"/>
              <a:gd name="connsiteX34" fmla="*/ 1404832 w 1867284"/>
              <a:gd name="connsiteY34" fmla="*/ 0 h 1643743"/>
              <a:gd name="connsiteX35" fmla="*/ 1676974 w 1867284"/>
              <a:gd name="connsiteY35" fmla="*/ 21771 h 1643743"/>
              <a:gd name="connsiteX36" fmla="*/ 1709632 w 1867284"/>
              <a:gd name="connsiteY36" fmla="*/ 43543 h 1643743"/>
              <a:gd name="connsiteX37" fmla="*/ 1764060 w 1867284"/>
              <a:gd name="connsiteY37" fmla="*/ 130628 h 1643743"/>
              <a:gd name="connsiteX38" fmla="*/ 1807603 w 1867284"/>
              <a:gd name="connsiteY38" fmla="*/ 337457 h 1643743"/>
              <a:gd name="connsiteX39" fmla="*/ 1818489 w 1867284"/>
              <a:gd name="connsiteY39" fmla="*/ 446314 h 1643743"/>
              <a:gd name="connsiteX40" fmla="*/ 1829374 w 1867284"/>
              <a:gd name="connsiteY40" fmla="*/ 522514 h 1643743"/>
              <a:gd name="connsiteX41" fmla="*/ 1862032 w 1867284"/>
              <a:gd name="connsiteY41" fmla="*/ 718457 h 1643743"/>
              <a:gd name="connsiteX42" fmla="*/ 1764060 w 1867284"/>
              <a:gd name="connsiteY42" fmla="*/ 1197428 h 1643743"/>
              <a:gd name="connsiteX43" fmla="*/ 1579003 w 1867284"/>
              <a:gd name="connsiteY43" fmla="*/ 1284514 h 1643743"/>
              <a:gd name="connsiteX44" fmla="*/ 1285089 w 1867284"/>
              <a:gd name="connsiteY44" fmla="*/ 1306286 h 1643743"/>
              <a:gd name="connsiteX45" fmla="*/ 1230660 w 1867284"/>
              <a:gd name="connsiteY45" fmla="*/ 1393371 h 1643743"/>
              <a:gd name="connsiteX46" fmla="*/ 1187117 w 1867284"/>
              <a:gd name="connsiteY46" fmla="*/ 1502228 h 1643743"/>
              <a:gd name="connsiteX47" fmla="*/ 1198003 w 1867284"/>
              <a:gd name="connsiteY47" fmla="*/ 1600200 h 1643743"/>
              <a:gd name="connsiteX48" fmla="*/ 1263317 w 1867284"/>
              <a:gd name="connsiteY48" fmla="*/ 1621971 h 1643743"/>
              <a:gd name="connsiteX49" fmla="*/ 1339517 w 1867284"/>
              <a:gd name="connsiteY49" fmla="*/ 1643743 h 1643743"/>
              <a:gd name="connsiteX50" fmla="*/ 1513689 w 1867284"/>
              <a:gd name="connsiteY50" fmla="*/ 1632857 h 1643743"/>
              <a:gd name="connsiteX51" fmla="*/ 1557232 w 1867284"/>
              <a:gd name="connsiteY51" fmla="*/ 1611086 h 1643743"/>
              <a:gd name="connsiteX52" fmla="*/ 1655203 w 1867284"/>
              <a:gd name="connsiteY52" fmla="*/ 1513114 h 1643743"/>
              <a:gd name="connsiteX53" fmla="*/ 1676974 w 1867284"/>
              <a:gd name="connsiteY53" fmla="*/ 1480457 h 1643743"/>
              <a:gd name="connsiteX54" fmla="*/ 1687860 w 1867284"/>
              <a:gd name="connsiteY54" fmla="*/ 1447800 h 1643743"/>
              <a:gd name="connsiteX55" fmla="*/ 1666089 w 1867284"/>
              <a:gd name="connsiteY55" fmla="*/ 1426028 h 1643743"/>
              <a:gd name="connsiteX56" fmla="*/ 1611660 w 1867284"/>
              <a:gd name="connsiteY56" fmla="*/ 1393371 h 1643743"/>
              <a:gd name="connsiteX57" fmla="*/ 1491917 w 1867284"/>
              <a:gd name="connsiteY57" fmla="*/ 1284514 h 1643743"/>
              <a:gd name="connsiteX58" fmla="*/ 1470146 w 1867284"/>
              <a:gd name="connsiteY58" fmla="*/ 1230086 h 1643743"/>
              <a:gd name="connsiteX59" fmla="*/ 1393946 w 1867284"/>
              <a:gd name="connsiteY59" fmla="*/ 1197428 h 1643743"/>
              <a:gd name="connsiteX60" fmla="*/ 1317746 w 1867284"/>
              <a:gd name="connsiteY60" fmla="*/ 1132114 h 1643743"/>
              <a:gd name="connsiteX61" fmla="*/ 1252432 w 1867284"/>
              <a:gd name="connsiteY61" fmla="*/ 1088571 h 1643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1867284" h="1643743">
                <a:moveTo>
                  <a:pt x="381574" y="1349828"/>
                </a:moveTo>
                <a:cubicBezTo>
                  <a:pt x="421488" y="1324428"/>
                  <a:pt x="459001" y="1294786"/>
                  <a:pt x="501317" y="1273628"/>
                </a:cubicBezTo>
                <a:cubicBezTo>
                  <a:pt x="573889" y="1237342"/>
                  <a:pt x="661659" y="1222144"/>
                  <a:pt x="719032" y="1164771"/>
                </a:cubicBezTo>
                <a:cubicBezTo>
                  <a:pt x="798163" y="1085640"/>
                  <a:pt x="755759" y="1110892"/>
                  <a:pt x="838774" y="1077686"/>
                </a:cubicBezTo>
                <a:cubicBezTo>
                  <a:pt x="853288" y="1063172"/>
                  <a:pt x="868959" y="1049728"/>
                  <a:pt x="882317" y="1034143"/>
                </a:cubicBezTo>
                <a:cubicBezTo>
                  <a:pt x="890831" y="1024210"/>
                  <a:pt x="896485" y="1012132"/>
                  <a:pt x="904089" y="1001486"/>
                </a:cubicBezTo>
                <a:cubicBezTo>
                  <a:pt x="914634" y="986723"/>
                  <a:pt x="925860" y="972457"/>
                  <a:pt x="936746" y="957943"/>
                </a:cubicBezTo>
                <a:cubicBezTo>
                  <a:pt x="925860" y="885371"/>
                  <a:pt x="921215" y="811585"/>
                  <a:pt x="904089" y="740228"/>
                </a:cubicBezTo>
                <a:cubicBezTo>
                  <a:pt x="893696" y="696926"/>
                  <a:pt x="861229" y="667907"/>
                  <a:pt x="817003" y="664028"/>
                </a:cubicBezTo>
                <a:cubicBezTo>
                  <a:pt x="628727" y="647512"/>
                  <a:pt x="439632" y="642257"/>
                  <a:pt x="250946" y="631371"/>
                </a:cubicBezTo>
                <a:cubicBezTo>
                  <a:pt x="227265" y="626635"/>
                  <a:pt x="148019" y="613128"/>
                  <a:pt x="131203" y="598714"/>
                </a:cubicBezTo>
                <a:cubicBezTo>
                  <a:pt x="95922" y="568473"/>
                  <a:pt x="44117" y="489857"/>
                  <a:pt x="44117" y="489857"/>
                </a:cubicBezTo>
                <a:cubicBezTo>
                  <a:pt x="36371" y="470491"/>
                  <a:pt x="2045" y="387762"/>
                  <a:pt x="574" y="370114"/>
                </a:cubicBezTo>
                <a:cubicBezTo>
                  <a:pt x="-3328" y="323289"/>
                  <a:pt x="12825" y="292549"/>
                  <a:pt x="44117" y="261257"/>
                </a:cubicBezTo>
                <a:cubicBezTo>
                  <a:pt x="60546" y="244828"/>
                  <a:pt x="81060" y="233014"/>
                  <a:pt x="98546" y="217714"/>
                </a:cubicBezTo>
                <a:cubicBezTo>
                  <a:pt x="110132" y="207577"/>
                  <a:pt x="118394" y="193596"/>
                  <a:pt x="131203" y="185057"/>
                </a:cubicBezTo>
                <a:cubicBezTo>
                  <a:pt x="148361" y="173618"/>
                  <a:pt x="222630" y="163695"/>
                  <a:pt x="229174" y="163286"/>
                </a:cubicBezTo>
                <a:cubicBezTo>
                  <a:pt x="323403" y="157397"/>
                  <a:pt x="417860" y="156029"/>
                  <a:pt x="512203" y="152400"/>
                </a:cubicBezTo>
                <a:cubicBezTo>
                  <a:pt x="646460" y="156029"/>
                  <a:pt x="780891" y="155550"/>
                  <a:pt x="914974" y="163286"/>
                </a:cubicBezTo>
                <a:cubicBezTo>
                  <a:pt x="1064652" y="171921"/>
                  <a:pt x="1093789" y="194982"/>
                  <a:pt x="1241546" y="217714"/>
                </a:cubicBezTo>
                <a:cubicBezTo>
                  <a:pt x="1281159" y="223808"/>
                  <a:pt x="1321455" y="224174"/>
                  <a:pt x="1361289" y="228600"/>
                </a:cubicBezTo>
                <a:cubicBezTo>
                  <a:pt x="1386790" y="231434"/>
                  <a:pt x="1412089" y="235857"/>
                  <a:pt x="1437489" y="239486"/>
                </a:cubicBezTo>
                <a:cubicBezTo>
                  <a:pt x="1470146" y="257629"/>
                  <a:pt x="1502046" y="277207"/>
                  <a:pt x="1535460" y="293914"/>
                </a:cubicBezTo>
                <a:cubicBezTo>
                  <a:pt x="1574676" y="313522"/>
                  <a:pt x="1620966" y="320954"/>
                  <a:pt x="1655203" y="348343"/>
                </a:cubicBezTo>
                <a:cubicBezTo>
                  <a:pt x="1738140" y="414693"/>
                  <a:pt x="1744405" y="446164"/>
                  <a:pt x="1774946" y="522514"/>
                </a:cubicBezTo>
                <a:cubicBezTo>
                  <a:pt x="1778575" y="544285"/>
                  <a:pt x="1787209" y="565799"/>
                  <a:pt x="1785832" y="587828"/>
                </a:cubicBezTo>
                <a:cubicBezTo>
                  <a:pt x="1783524" y="624761"/>
                  <a:pt x="1782706" y="664722"/>
                  <a:pt x="1764060" y="696686"/>
                </a:cubicBezTo>
                <a:cubicBezTo>
                  <a:pt x="1754214" y="713564"/>
                  <a:pt x="1728976" y="715694"/>
                  <a:pt x="1709632" y="718457"/>
                </a:cubicBezTo>
                <a:cubicBezTo>
                  <a:pt x="1652046" y="726684"/>
                  <a:pt x="1593517" y="725714"/>
                  <a:pt x="1535460" y="729343"/>
                </a:cubicBezTo>
                <a:cubicBezTo>
                  <a:pt x="1444746" y="700314"/>
                  <a:pt x="1350975" y="679512"/>
                  <a:pt x="1263317" y="642257"/>
                </a:cubicBezTo>
                <a:cubicBezTo>
                  <a:pt x="1133751" y="587192"/>
                  <a:pt x="1089083" y="534432"/>
                  <a:pt x="991174" y="446314"/>
                </a:cubicBezTo>
                <a:cubicBezTo>
                  <a:pt x="980288" y="413657"/>
                  <a:pt x="958517" y="382767"/>
                  <a:pt x="958517" y="348343"/>
                </a:cubicBezTo>
                <a:cubicBezTo>
                  <a:pt x="958517" y="267776"/>
                  <a:pt x="959437" y="182910"/>
                  <a:pt x="991174" y="108857"/>
                </a:cubicBezTo>
                <a:cubicBezTo>
                  <a:pt x="1006635" y="72781"/>
                  <a:pt x="1052704" y="58120"/>
                  <a:pt x="1089146" y="43543"/>
                </a:cubicBezTo>
                <a:cubicBezTo>
                  <a:pt x="1134283" y="25488"/>
                  <a:pt x="1394156" y="1186"/>
                  <a:pt x="1404832" y="0"/>
                </a:cubicBezTo>
                <a:cubicBezTo>
                  <a:pt x="1407492" y="166"/>
                  <a:pt x="1636592" y="11675"/>
                  <a:pt x="1676974" y="21771"/>
                </a:cubicBezTo>
                <a:cubicBezTo>
                  <a:pt x="1689667" y="24944"/>
                  <a:pt x="1698746" y="36286"/>
                  <a:pt x="1709632" y="43543"/>
                </a:cubicBezTo>
                <a:cubicBezTo>
                  <a:pt x="1727775" y="72571"/>
                  <a:pt x="1749584" y="99608"/>
                  <a:pt x="1764060" y="130628"/>
                </a:cubicBezTo>
                <a:cubicBezTo>
                  <a:pt x="1785083" y="175676"/>
                  <a:pt x="1803007" y="303756"/>
                  <a:pt x="1807603" y="337457"/>
                </a:cubicBezTo>
                <a:cubicBezTo>
                  <a:pt x="1812530" y="373589"/>
                  <a:pt x="1814228" y="410097"/>
                  <a:pt x="1818489" y="446314"/>
                </a:cubicBezTo>
                <a:cubicBezTo>
                  <a:pt x="1821487" y="471796"/>
                  <a:pt x="1826821" y="496983"/>
                  <a:pt x="1829374" y="522514"/>
                </a:cubicBezTo>
                <a:cubicBezTo>
                  <a:pt x="1846712" y="695893"/>
                  <a:pt x="1820643" y="614987"/>
                  <a:pt x="1862032" y="718457"/>
                </a:cubicBezTo>
                <a:cubicBezTo>
                  <a:pt x="1854343" y="964511"/>
                  <a:pt x="1913410" y="1039781"/>
                  <a:pt x="1764060" y="1197428"/>
                </a:cubicBezTo>
                <a:cubicBezTo>
                  <a:pt x="1693624" y="1271777"/>
                  <a:pt x="1664617" y="1276960"/>
                  <a:pt x="1579003" y="1284514"/>
                </a:cubicBezTo>
                <a:cubicBezTo>
                  <a:pt x="1481143" y="1293149"/>
                  <a:pt x="1285089" y="1306286"/>
                  <a:pt x="1285089" y="1306286"/>
                </a:cubicBezTo>
                <a:cubicBezTo>
                  <a:pt x="1269621" y="1329487"/>
                  <a:pt x="1240873" y="1371485"/>
                  <a:pt x="1230660" y="1393371"/>
                </a:cubicBezTo>
                <a:cubicBezTo>
                  <a:pt x="1214133" y="1428785"/>
                  <a:pt x="1201631" y="1465942"/>
                  <a:pt x="1187117" y="1502228"/>
                </a:cubicBezTo>
                <a:cubicBezTo>
                  <a:pt x="1190746" y="1534885"/>
                  <a:pt x="1180362" y="1572479"/>
                  <a:pt x="1198003" y="1600200"/>
                </a:cubicBezTo>
                <a:cubicBezTo>
                  <a:pt x="1210324" y="1619561"/>
                  <a:pt x="1241383" y="1615222"/>
                  <a:pt x="1263317" y="1621971"/>
                </a:cubicBezTo>
                <a:cubicBezTo>
                  <a:pt x="1288565" y="1629740"/>
                  <a:pt x="1314117" y="1636486"/>
                  <a:pt x="1339517" y="1643743"/>
                </a:cubicBezTo>
                <a:cubicBezTo>
                  <a:pt x="1397574" y="1640114"/>
                  <a:pt x="1456162" y="1641486"/>
                  <a:pt x="1513689" y="1632857"/>
                </a:cubicBezTo>
                <a:cubicBezTo>
                  <a:pt x="1529737" y="1630450"/>
                  <a:pt x="1543471" y="1619687"/>
                  <a:pt x="1557232" y="1611086"/>
                </a:cubicBezTo>
                <a:cubicBezTo>
                  <a:pt x="1605430" y="1580962"/>
                  <a:pt x="1617300" y="1561846"/>
                  <a:pt x="1655203" y="1513114"/>
                </a:cubicBezTo>
                <a:cubicBezTo>
                  <a:pt x="1663235" y="1502787"/>
                  <a:pt x="1671123" y="1492159"/>
                  <a:pt x="1676974" y="1480457"/>
                </a:cubicBezTo>
                <a:cubicBezTo>
                  <a:pt x="1682106" y="1470194"/>
                  <a:pt x="1684231" y="1458686"/>
                  <a:pt x="1687860" y="1447800"/>
                </a:cubicBezTo>
                <a:cubicBezTo>
                  <a:pt x="1680603" y="1440543"/>
                  <a:pt x="1674440" y="1431993"/>
                  <a:pt x="1666089" y="1426028"/>
                </a:cubicBezTo>
                <a:cubicBezTo>
                  <a:pt x="1648872" y="1413730"/>
                  <a:pt x="1627812" y="1407038"/>
                  <a:pt x="1611660" y="1393371"/>
                </a:cubicBezTo>
                <a:cubicBezTo>
                  <a:pt x="1432735" y="1241974"/>
                  <a:pt x="1585052" y="1346606"/>
                  <a:pt x="1491917" y="1284514"/>
                </a:cubicBezTo>
                <a:cubicBezTo>
                  <a:pt x="1484660" y="1266371"/>
                  <a:pt x="1484750" y="1243068"/>
                  <a:pt x="1470146" y="1230086"/>
                </a:cubicBezTo>
                <a:cubicBezTo>
                  <a:pt x="1449492" y="1211727"/>
                  <a:pt x="1417191" y="1212372"/>
                  <a:pt x="1393946" y="1197428"/>
                </a:cubicBezTo>
                <a:cubicBezTo>
                  <a:pt x="1365806" y="1179338"/>
                  <a:pt x="1342500" y="1154617"/>
                  <a:pt x="1317746" y="1132114"/>
                </a:cubicBezTo>
                <a:cubicBezTo>
                  <a:pt x="1264204" y="1083440"/>
                  <a:pt x="1296450" y="1088571"/>
                  <a:pt x="1252432" y="1088571"/>
                </a:cubicBezTo>
              </a:path>
            </a:pathLst>
          </a:custGeom>
          <a:noFill/>
          <a:ln w="28575">
            <a:solidFill>
              <a:srgbClr val="C00000"/>
            </a:solidFill>
            <a:prstDash val="sysDot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1" name="Graphic 5" descr="Caterpillar with solid fill">
            <a:extLst>
              <a:ext uri="{FF2B5EF4-FFF2-40B4-BE49-F238E27FC236}">
                <a16:creationId xmlns:a16="http://schemas.microsoft.com/office/drawing/2014/main" id="{5F2B08F7-D9A0-2096-2BDE-58ACD37F66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14735" y="4971446"/>
            <a:ext cx="569008" cy="569008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714FC46A-133F-291E-B575-EC78A7E93D3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242" b="89938" l="2156" r="97512">
                        <a14:foregroundMark x1="2156" y1="1366" x2="40133" y2="12671"/>
                        <a14:foregroundMark x1="39138" y1="12671" x2="44776" y2="18758"/>
                        <a14:foregroundMark x1="44776" y1="18758" x2="41128" y2="50932"/>
                        <a14:foregroundMark x1="41128" y1="50932" x2="33499" y2="64099"/>
                        <a14:foregroundMark x1="33499" y1="64099" x2="33333" y2="73168"/>
                        <a14:foregroundMark x1="33333" y1="73168" x2="40464" y2="82609"/>
                        <a14:foregroundMark x1="40464" y1="82609" x2="55887" y2="85466"/>
                        <a14:foregroundMark x1="55887" y1="85466" x2="64179" y2="70932"/>
                        <a14:foregroundMark x1="64179" y1="70932" x2="63184" y2="49814"/>
                        <a14:foregroundMark x1="63184" y1="49814" x2="54229" y2="15280"/>
                        <a14:foregroundMark x1="54229" y1="15280" x2="56053" y2="7205"/>
                        <a14:foregroundMark x1="56053" y1="7205" x2="54229" y2="4224"/>
                        <a14:foregroundMark x1="66003" y1="11304" x2="96186" y2="2236"/>
                        <a14:foregroundMark x1="96186" y1="2236" x2="97512" y2="13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6307" y="5635368"/>
            <a:ext cx="521549" cy="696262"/>
          </a:xfrm>
          <a:prstGeom prst="rect">
            <a:avLst/>
          </a:prstGeom>
        </p:spPr>
      </p:pic>
      <p:pic>
        <p:nvPicPr>
          <p:cNvPr id="23" name="Graphic 5" descr="Caterpillar with solid fill">
            <a:extLst>
              <a:ext uri="{FF2B5EF4-FFF2-40B4-BE49-F238E27FC236}">
                <a16:creationId xmlns:a16="http://schemas.microsoft.com/office/drawing/2014/main" id="{B3C0B257-0702-3050-1434-A32FF9D41D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76233" y="4816935"/>
            <a:ext cx="569008" cy="569008"/>
          </a:xfrm>
          <a:prstGeom prst="rect">
            <a:avLst/>
          </a:prstGeom>
        </p:spPr>
      </p:pic>
      <p:sp>
        <p:nvSpPr>
          <p:cNvPr id="26" name="Arc 25">
            <a:extLst>
              <a:ext uri="{FF2B5EF4-FFF2-40B4-BE49-F238E27FC236}">
                <a16:creationId xmlns:a16="http://schemas.microsoft.com/office/drawing/2014/main" id="{66F7224E-AFF8-FBE4-B2B0-4EEED4152ADB}"/>
              </a:ext>
            </a:extLst>
          </p:cNvPr>
          <p:cNvSpPr/>
          <p:nvPr/>
        </p:nvSpPr>
        <p:spPr>
          <a:xfrm rot="5648441" flipH="1" flipV="1">
            <a:off x="3298494" y="5230812"/>
            <a:ext cx="1572394" cy="1008724"/>
          </a:xfrm>
          <a:prstGeom prst="arc">
            <a:avLst>
              <a:gd name="adj1" fmla="val 17070162"/>
              <a:gd name="adj2" fmla="val 91956"/>
            </a:avLst>
          </a:prstGeom>
          <a:ln w="38100">
            <a:solidFill>
              <a:schemeClr val="accent1">
                <a:lumMod val="50000"/>
              </a:schemeClr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0CD247B9-BE8F-3FFF-05AF-B8455694A0F4}"/>
              </a:ext>
            </a:extLst>
          </p:cNvPr>
          <p:cNvSpPr txBox="1"/>
          <p:nvPr/>
        </p:nvSpPr>
        <p:spPr>
          <a:xfrm>
            <a:off x="5191679" y="5078545"/>
            <a:ext cx="3593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b="1" dirty="0">
                <a:solidFill>
                  <a:srgbClr val="C00000"/>
                </a:solidFill>
                <a:latin typeface="Raleway" panose="020B0503030101060003" pitchFamily="34" charset="77"/>
              </a:rPr>
              <a:t>?</a:t>
            </a:r>
            <a:endParaRPr lang="fr-FR" b="1" dirty="0">
              <a:solidFill>
                <a:srgbClr val="C00000"/>
              </a:solidFill>
              <a:latin typeface="Raleway" panose="020B0503030101060003" pitchFamily="34" charset="77"/>
            </a:endParaRPr>
          </a:p>
        </p:txBody>
      </p:sp>
      <p:pic>
        <p:nvPicPr>
          <p:cNvPr id="28" name="Graphic 6" descr="Lightning bolt with solid fill">
            <a:extLst>
              <a:ext uri="{FF2B5EF4-FFF2-40B4-BE49-F238E27FC236}">
                <a16:creationId xmlns:a16="http://schemas.microsoft.com/office/drawing/2014/main" id="{D54C1EEC-A9B6-2B54-F5AA-E935EE1BCB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9686209" flipH="1">
            <a:off x="56133" y="5179164"/>
            <a:ext cx="757350" cy="757351"/>
          </a:xfrm>
          <a:prstGeom prst="rect">
            <a:avLst/>
          </a:prstGeom>
        </p:spPr>
      </p:pic>
      <p:pic>
        <p:nvPicPr>
          <p:cNvPr id="29" name="Graphic 6" descr="Lightning bolt with solid fill">
            <a:extLst>
              <a:ext uri="{FF2B5EF4-FFF2-40B4-BE49-F238E27FC236}">
                <a16:creationId xmlns:a16="http://schemas.microsoft.com/office/drawing/2014/main" id="{626498E5-D8F1-2902-A9F0-ED5E43E614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9686209" flipH="1">
            <a:off x="4707484" y="5295584"/>
            <a:ext cx="757350" cy="757351"/>
          </a:xfrm>
          <a:prstGeom prst="rect">
            <a:avLst/>
          </a:prstGeom>
        </p:spPr>
      </p:pic>
      <p:pic>
        <p:nvPicPr>
          <p:cNvPr id="30" name="Image 29">
            <a:extLst>
              <a:ext uri="{FF2B5EF4-FFF2-40B4-BE49-F238E27FC236}">
                <a16:creationId xmlns:a16="http://schemas.microsoft.com/office/drawing/2014/main" id="{84CBBCE6-9B03-EEF9-6F0D-DD99DB3D44B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242" b="89938" l="2156" r="97512">
                        <a14:foregroundMark x1="2156" y1="1366" x2="40133" y2="12671"/>
                        <a14:foregroundMark x1="39138" y1="12671" x2="44776" y2="18758"/>
                        <a14:foregroundMark x1="44776" y1="18758" x2="41128" y2="50932"/>
                        <a14:foregroundMark x1="41128" y1="50932" x2="33499" y2="64099"/>
                        <a14:foregroundMark x1="33499" y1="64099" x2="33333" y2="73168"/>
                        <a14:foregroundMark x1="33333" y1="73168" x2="40464" y2="82609"/>
                        <a14:foregroundMark x1="40464" y1="82609" x2="55887" y2="85466"/>
                        <a14:foregroundMark x1="55887" y1="85466" x2="64179" y2="70932"/>
                        <a14:foregroundMark x1="64179" y1="70932" x2="63184" y2="49814"/>
                        <a14:foregroundMark x1="63184" y1="49814" x2="54229" y2="15280"/>
                        <a14:foregroundMark x1="54229" y1="15280" x2="56053" y2="7205"/>
                        <a14:foregroundMark x1="56053" y1="7205" x2="54229" y2="4224"/>
                        <a14:foregroundMark x1="66003" y1="11304" x2="96186" y2="2236"/>
                        <a14:foregroundMark x1="96186" y1="2236" x2="97512" y2="13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43508">
            <a:off x="9413559" y="5577857"/>
            <a:ext cx="521549" cy="696262"/>
          </a:xfrm>
          <a:prstGeom prst="rect">
            <a:avLst/>
          </a:prstGeom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9C020A81-DAE4-E341-3E04-4EA055DE341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242" b="89938" l="2156" r="97512">
                        <a14:foregroundMark x1="2156" y1="1366" x2="40133" y2="12671"/>
                        <a14:foregroundMark x1="39138" y1="12671" x2="44776" y2="18758"/>
                        <a14:foregroundMark x1="44776" y1="18758" x2="41128" y2="50932"/>
                        <a14:foregroundMark x1="41128" y1="50932" x2="33499" y2="64099"/>
                        <a14:foregroundMark x1="33499" y1="64099" x2="33333" y2="73168"/>
                        <a14:foregroundMark x1="33333" y1="73168" x2="40464" y2="82609"/>
                        <a14:foregroundMark x1="40464" y1="82609" x2="55887" y2="85466"/>
                        <a14:foregroundMark x1="55887" y1="85466" x2="64179" y2="70932"/>
                        <a14:foregroundMark x1="64179" y1="70932" x2="63184" y2="49814"/>
                        <a14:foregroundMark x1="63184" y1="49814" x2="54229" y2="15280"/>
                        <a14:foregroundMark x1="54229" y1="15280" x2="56053" y2="7205"/>
                        <a14:foregroundMark x1="56053" y1="7205" x2="54229" y2="4224"/>
                        <a14:foregroundMark x1="66003" y1="11304" x2="96186" y2="2236"/>
                        <a14:foregroundMark x1="96186" y1="2236" x2="97512" y2="13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54400">
            <a:off x="8477795" y="4818722"/>
            <a:ext cx="521549" cy="696262"/>
          </a:xfrm>
          <a:prstGeom prst="rect">
            <a:avLst/>
          </a:prstGeom>
        </p:spPr>
      </p:pic>
      <p:pic>
        <p:nvPicPr>
          <p:cNvPr id="32" name="Graphic 5" descr="Caterpillar with solid fill">
            <a:extLst>
              <a:ext uri="{FF2B5EF4-FFF2-40B4-BE49-F238E27FC236}">
                <a16:creationId xmlns:a16="http://schemas.microsoft.com/office/drawing/2014/main" id="{BDEAB541-D821-3AC0-033B-9F38420E98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49470" y="4512996"/>
            <a:ext cx="569008" cy="569008"/>
          </a:xfrm>
          <a:prstGeom prst="rect">
            <a:avLst/>
          </a:prstGeom>
        </p:spPr>
      </p:pic>
      <p:sp>
        <p:nvSpPr>
          <p:cNvPr id="33" name="Arc 32">
            <a:extLst>
              <a:ext uri="{FF2B5EF4-FFF2-40B4-BE49-F238E27FC236}">
                <a16:creationId xmlns:a16="http://schemas.microsoft.com/office/drawing/2014/main" id="{7BDDC5A6-BCFD-8D0D-06DA-39A3ADB36F6B}"/>
              </a:ext>
            </a:extLst>
          </p:cNvPr>
          <p:cNvSpPr/>
          <p:nvPr/>
        </p:nvSpPr>
        <p:spPr>
          <a:xfrm rot="15951559" flipV="1">
            <a:off x="8295769" y="5382515"/>
            <a:ext cx="1572394" cy="1008724"/>
          </a:xfrm>
          <a:prstGeom prst="arc">
            <a:avLst>
              <a:gd name="adj1" fmla="val 17070162"/>
              <a:gd name="adj2" fmla="val 91956"/>
            </a:avLst>
          </a:prstGeom>
          <a:ln w="38100">
            <a:solidFill>
              <a:srgbClr val="C00000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4" name="Graphic 6" descr="Lightning bolt with solid fill">
            <a:extLst>
              <a:ext uri="{FF2B5EF4-FFF2-40B4-BE49-F238E27FC236}">
                <a16:creationId xmlns:a16="http://schemas.microsoft.com/office/drawing/2014/main" id="{0293FCCD-0E07-36E2-3195-E77A6943DB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913791">
            <a:off x="9733715" y="5379219"/>
            <a:ext cx="757350" cy="75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07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0FA177-C683-216F-3053-C4C7E1A6E5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8357F9EF-8034-293A-A2AD-8549F9C284E6}"/>
              </a:ext>
            </a:extLst>
          </p:cNvPr>
          <p:cNvSpPr txBox="1">
            <a:spLocks/>
          </p:cNvSpPr>
          <p:nvPr/>
        </p:nvSpPr>
        <p:spPr>
          <a:xfrm>
            <a:off x="102743" y="1383836"/>
            <a:ext cx="1183582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fr-FR" sz="2400" dirty="0">
              <a:latin typeface="Raleway" panose="020B0503030101060003" pitchFamily="34" charset="77"/>
            </a:endParaRPr>
          </a:p>
          <a:p>
            <a:pPr algn="just"/>
            <a:endParaRPr lang="fr-FR" sz="1800" dirty="0">
              <a:latin typeface="Raleway" panose="020B0503030101060003" pitchFamily="34" charset="77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44DCC95A-8797-7A98-2F80-52E13FC43792}"/>
              </a:ext>
            </a:extLst>
          </p:cNvPr>
          <p:cNvSpPr txBox="1">
            <a:spLocks/>
          </p:cNvSpPr>
          <p:nvPr/>
        </p:nvSpPr>
        <p:spPr>
          <a:xfrm>
            <a:off x="26345" y="228439"/>
            <a:ext cx="12105034" cy="1009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3200" b="1" dirty="0">
                <a:latin typeface="Raleway" panose="020B0503030101060003" pitchFamily="34" charset="77"/>
              </a:rPr>
              <a:t>Modèle complet</a:t>
            </a:r>
            <a:endParaRPr lang="fr-FR" sz="2800" b="1" dirty="0">
              <a:latin typeface="Raleway" panose="020B0503030101060003" pitchFamily="34" charset="77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4211339-238D-B2F4-21CE-66D7F5D4F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6568" y="-9251"/>
            <a:ext cx="4675432" cy="139308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FC25B265-4F73-219E-9889-DDBD1464C77A}"/>
                  </a:ext>
                </a:extLst>
              </p:cNvPr>
              <p:cNvSpPr txBox="1"/>
              <p:nvPr/>
            </p:nvSpPr>
            <p:spPr>
              <a:xfrm>
                <a:off x="7729496" y="1383836"/>
                <a:ext cx="4462504" cy="184665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𝑟</m:t>
                      </m:r>
                      <m:r>
                        <a:rPr lang="fr-FR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</m:t>
                      </m:r>
                      <m:r>
                        <a:rPr lang="fr-FR" sz="2000" i="1">
                          <a:latin typeface="Cambria Math" panose="02040503050406030204" pitchFamily="18" charset="0"/>
                        </a:rPr>
                        <m:t>𝑇𝑎𝑢𝑥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𝑟𝑒𝑝𝑟𝑜𝑑𝑢𝑐𝑡𝑖𝑜𝑛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𝑑𝑒𝑠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𝑟𝑒𝑠𝑜𝑢𝑟𝑐𝑒𝑠</m:t>
                      </m:r>
                    </m:oMath>
                  </m:oMathPara>
                </a14:m>
                <a:endParaRPr lang="fr-FR" sz="2000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𝐾</m:t>
                      </m:r>
                      <m:r>
                        <a:rPr lang="fr-FR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𝐶𝑎𝑝𝑎𝑐𝑖𝑡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é 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𝑐h𝑎𝑟𝑔𝑒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2000" i="1">
                          <a:latin typeface="Cambria Math" panose="02040503050406030204" pitchFamily="18" charset="0"/>
                        </a:rPr>
                        <m:t>𝑑𝑒𝑠</m:t>
                      </m:r>
                      <m:r>
                        <a:rPr lang="fr-FR" sz="20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2000" i="1">
                          <a:latin typeface="Cambria Math" panose="02040503050406030204" pitchFamily="18" charset="0"/>
                        </a:rPr>
                        <m:t>𝑟𝑒𝑠𝑜𝑢𝑟𝑐𝑒𝑠</m:t>
                      </m:r>
                    </m:oMath>
                  </m:oMathPara>
                </a14:m>
                <a:endParaRPr lang="fr-FR" sz="20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):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𝑇𝑎𝑢𝑥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fr-FR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p>
                          <m:r>
                            <a:rPr lang="fr-FR" sz="2000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𝑎𝑡𝑡𝑎𝑞𝑢𝑒</m:t>
                      </m:r>
                    </m:oMath>
                  </m:oMathPara>
                </a14:m>
                <a:endParaRPr lang="fr-FR" sz="2000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fr-FR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fr-FR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fr-FR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):</m:t>
                      </m:r>
                      <m:r>
                        <a:rPr lang="fr-FR" sz="2000" i="1">
                          <a:latin typeface="Cambria Math" panose="02040503050406030204" pitchFamily="18" charset="0"/>
                        </a:rPr>
                        <m:t>𝑇𝑒𝑚𝑝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𝑚𝑎𝑛𝑖𝑝𝑢𝑙𝑎𝑡𝑖𝑜𝑛</m:t>
                      </m:r>
                    </m:oMath>
                  </m:oMathPara>
                </a14:m>
                <a:endParaRPr lang="fr-FR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fr-FR" sz="2000" i="1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𝑀𝑜𝑟𝑡𝑎𝑙𝑖𝑡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é 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𝑑𝑒𝑠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𝐶𝑜𝑛𝑠𝑜𝑚𝑚𝑎𝑡𝑒𝑢𝑟𝑠</m:t>
                      </m:r>
                    </m:oMath>
                  </m:oMathPara>
                </a14:m>
                <a:endParaRPr lang="fr-FR" sz="200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𝑇𝑟𝑎𝑖𝑡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𝑖𝑛𝑓𝑙𝑢𝑒𝑛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ç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𝑎𝑛𝑡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fr-FR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&amp; </m:t>
                      </m:r>
                      <m:r>
                        <a:rPr lang="fr-FR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</m:oMath>
                  </m:oMathPara>
                </a14:m>
                <a:endParaRPr lang="fr-FR" sz="2000" dirty="0"/>
              </a:p>
            </p:txBody>
          </p:sp>
        </mc:Choice>
        <mc:Fallback xmlns="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FC25B265-4F73-219E-9889-DDBD1464C7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9496" y="1383836"/>
                <a:ext cx="4462504" cy="1846659"/>
              </a:xfrm>
              <a:prstGeom prst="rect">
                <a:avLst/>
              </a:prstGeom>
              <a:blipFill>
                <a:blip r:embed="rId3"/>
                <a:stretch>
                  <a:fillRect l="-1983" t="-680" b="-544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D9199623-7603-577B-B84E-0967D69AAAF6}"/>
                  </a:ext>
                </a:extLst>
              </p:cNvPr>
              <p:cNvSpPr txBox="1"/>
              <p:nvPr/>
            </p:nvSpPr>
            <p:spPr>
              <a:xfrm>
                <a:off x="253429" y="2975678"/>
                <a:ext cx="3711081" cy="64940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FR" sz="2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sz="2000" b="0" i="1" smtClean="0">
                              <a:latin typeface="Cambria Math" panose="02040503050406030204" pitchFamily="18" charset="0"/>
                            </a:rPr>
                            <m:t>𝑑𝑅</m:t>
                          </m:r>
                        </m:num>
                        <m:den>
                          <m:r>
                            <a:rPr lang="fr-FR" sz="20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𝑟𝑅</m:t>
                      </m:r>
                      <m:d>
                        <m:dPr>
                          <m:ctrlPr>
                            <a:rPr lang="fr-FR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000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fr-FR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fr-FR" sz="20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num>
                            <m:den>
                              <m:r>
                                <a:rPr lang="fr-FR" sz="20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den>
                          </m:f>
                        </m:e>
                      </m:d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fr-FR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sz="2000" i="1">
                              <a:latin typeface="Cambria Math" panose="02040503050406030204" pitchFamily="18" charset="0"/>
                            </a:rPr>
                            <m:t>𝑅𝐶</m:t>
                          </m:r>
                          <m:r>
                            <a:rPr lang="fr-F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d>
                            <m:dPr>
                              <m:ctrlP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num>
                        <m:den>
                          <m:r>
                            <a:rPr lang="fr-FR" sz="2000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fr-F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d>
                            <m:dPr>
                              <m:ctrlP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fr-FR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  <m:d>
                            <m:dPr>
                              <m:ctrlPr>
                                <a:rPr lang="fr-FR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fr-FR" sz="2000" b="0" dirty="0"/>
              </a:p>
            </p:txBody>
          </p:sp>
        </mc:Choice>
        <mc:Fallback xmlns=""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D9199623-7603-577B-B84E-0967D69AAA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429" y="2975678"/>
                <a:ext cx="3711081" cy="649409"/>
              </a:xfrm>
              <a:prstGeom prst="rect">
                <a:avLst/>
              </a:prstGeom>
              <a:blipFill>
                <a:blip r:embed="rId4"/>
                <a:stretch>
                  <a:fillRect l="-2740" b="-1153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48CAE9DE-8BC8-698D-E58E-86E95A0C507A}"/>
              </a:ext>
            </a:extLst>
          </p:cNvPr>
          <p:cNvSpPr txBox="1">
            <a:spLocks/>
          </p:cNvSpPr>
          <p:nvPr/>
        </p:nvSpPr>
        <p:spPr>
          <a:xfrm>
            <a:off x="255143" y="1536235"/>
            <a:ext cx="11835828" cy="143944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fr-FR" sz="2400" dirty="0">
              <a:latin typeface="Raleway" panose="020B0503030101060003" pitchFamily="34" charset="77"/>
            </a:endParaRPr>
          </a:p>
          <a:p>
            <a:pPr algn="just"/>
            <a:r>
              <a:rPr lang="fr-FR" sz="2400" dirty="0">
                <a:latin typeface="Raleway" panose="020B0503030101060003" pitchFamily="34" charset="77"/>
              </a:rPr>
              <a:t>Modèle Rosenzweig – MacArthur modifié</a:t>
            </a:r>
          </a:p>
          <a:p>
            <a:pPr algn="just"/>
            <a:r>
              <a:rPr lang="fr-FR" sz="2400" i="1" dirty="0">
                <a:latin typeface="Raleway" panose="020B0503030101060003" pitchFamily="34" charset="77"/>
              </a:rPr>
              <a:t>R</a:t>
            </a:r>
            <a:r>
              <a:rPr lang="fr-FR" sz="2400" dirty="0">
                <a:latin typeface="Raleway" panose="020B0503030101060003" pitchFamily="34" charset="77"/>
              </a:rPr>
              <a:t>: Ressource</a:t>
            </a:r>
          </a:p>
          <a:p>
            <a:pPr algn="just"/>
            <a:r>
              <a:rPr lang="fr-FR" sz="2400" i="1" dirty="0">
                <a:latin typeface="Raleway" panose="020B0503030101060003" pitchFamily="34" charset="77"/>
              </a:rPr>
              <a:t>C</a:t>
            </a:r>
            <a:r>
              <a:rPr lang="fr-FR" sz="2400" dirty="0">
                <a:latin typeface="Raleway" panose="020B0503030101060003" pitchFamily="34" charset="77"/>
              </a:rPr>
              <a:t>: Consommateur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42719886-AED3-D58E-1652-AC62348A7122}"/>
                  </a:ext>
                </a:extLst>
              </p:cNvPr>
              <p:cNvSpPr txBox="1"/>
              <p:nvPr/>
            </p:nvSpPr>
            <p:spPr>
              <a:xfrm>
                <a:off x="253428" y="3781793"/>
                <a:ext cx="3022879" cy="64940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F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𝑑𝐶</m:t>
                          </m:r>
                        </m:num>
                        <m:den>
                          <m:r>
                            <a:rPr lang="fr-F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fr-FR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fr-FR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  <m:f>
                        <m:fPr>
                          <m:ctrlPr>
                            <a:rPr lang="fr-FR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sz="2000" i="1">
                              <a:latin typeface="Cambria Math" panose="02040503050406030204" pitchFamily="18" charset="0"/>
                            </a:rPr>
                            <m:t>𝑅𝐶</m:t>
                          </m:r>
                          <m:r>
                            <a:rPr lang="fr-F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d>
                            <m:dPr>
                              <m:ctrlP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num>
                        <m:den>
                          <m:r>
                            <a:rPr lang="fr-FR" sz="2000" i="1"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fr-F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d>
                            <m:dPr>
                              <m:ctrlP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fr-F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  <m:d>
                            <m:dPr>
                              <m:ctrlP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den>
                      </m:f>
                      <m:r>
                        <a:rPr lang="fr-FR" sz="20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fr-FR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𝑚𝐶</m:t>
                      </m:r>
                    </m:oMath>
                  </m:oMathPara>
                </a14:m>
                <a:endParaRPr lang="fr-FR" sz="20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42719886-AED3-D58E-1652-AC62348A71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428" y="3781793"/>
                <a:ext cx="3022879" cy="649409"/>
              </a:xfrm>
              <a:prstGeom prst="rect">
                <a:avLst/>
              </a:prstGeom>
              <a:blipFill>
                <a:blip r:embed="rId5"/>
                <a:stretch>
                  <a:fillRect l="-3361" b="-1346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Image 13">
            <a:extLst>
              <a:ext uri="{FF2B5EF4-FFF2-40B4-BE49-F238E27FC236}">
                <a16:creationId xmlns:a16="http://schemas.microsoft.com/office/drawing/2014/main" id="{A88039AA-D078-C7B1-9104-554332E4A4F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b="9388"/>
          <a:stretch>
            <a:fillRect/>
          </a:stretch>
        </p:blipFill>
        <p:spPr>
          <a:xfrm>
            <a:off x="4117334" y="3379470"/>
            <a:ext cx="5426931" cy="347853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ZoneTexte 1">
                <a:extLst>
                  <a:ext uri="{FF2B5EF4-FFF2-40B4-BE49-F238E27FC236}">
                    <a16:creationId xmlns:a16="http://schemas.microsoft.com/office/drawing/2014/main" id="{FA3EEC05-38CD-B7F8-DB2D-A4EABFC18112}"/>
                  </a:ext>
                </a:extLst>
              </p:cNvPr>
              <p:cNvSpPr txBox="1"/>
              <p:nvPr/>
            </p:nvSpPr>
            <p:spPr>
              <a:xfrm>
                <a:off x="9449987" y="4711598"/>
                <a:ext cx="2061462" cy="12203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fr-FR" sz="2400" b="0" i="1" smtClean="0">
                          <a:latin typeface="Cambria Math" panose="02040503050406030204" pitchFamily="18" charset="0"/>
                        </a:rPr>
                        <m:t> ~ </m:t>
                      </m:r>
                      <m:r>
                        <a:rPr lang="fr-F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𝑁</m:t>
                      </m:r>
                      <m:r>
                        <a:rPr lang="fr-F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fr-F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fr-F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sSup>
                        <m:sSupPr>
                          <m:ctrlPr>
                            <a:rPr lang="fr-F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fr-FR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fr-F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fr-FR" sz="24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fr-F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p>
                          <m:r>
                            <a:rPr lang="fr-FR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fr-F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fr-FR" sz="2400" b="0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fr-FR" sz="2400" i="1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fr-FR" sz="2400" b="0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fr-FR" sz="2400" b="0" i="1" smtClean="0">
                              <a:solidFill>
                                <a:schemeClr val="accent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fr-FR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Sup>
                        <m:sSubSupPr>
                          <m:ctrlPr>
                            <a:rPr lang="fr-FR" sz="2400" b="0" i="1" smtClean="0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fr-FR" sz="2400" i="1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fr-FR" sz="2400" b="0" i="1" smtClean="0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sub>
                        <m:sup>
                          <m:r>
                            <a:rPr lang="fr-FR" sz="2400" b="0" i="1" smtClean="0">
                              <a:solidFill>
                                <a:schemeClr val="accent4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fr-FR" sz="2400" dirty="0"/>
              </a:p>
              <a:p>
                <a:endParaRPr lang="fr-FR" sz="2400" dirty="0"/>
              </a:p>
            </p:txBody>
          </p:sp>
        </mc:Choice>
        <mc:Fallback xmlns="">
          <p:sp>
            <p:nvSpPr>
              <p:cNvPr id="2" name="ZoneTexte 1">
                <a:extLst>
                  <a:ext uri="{FF2B5EF4-FFF2-40B4-BE49-F238E27FC236}">
                    <a16:creationId xmlns:a16="http://schemas.microsoft.com/office/drawing/2014/main" id="{FA3EEC05-38CD-B7F8-DB2D-A4EABFC181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49987" y="4711598"/>
                <a:ext cx="2061462" cy="122033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2145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392352-C45D-E502-4693-1114BC25FF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2EA96AFF-1A7B-0339-2943-64C362E2C24E}"/>
              </a:ext>
            </a:extLst>
          </p:cNvPr>
          <p:cNvSpPr txBox="1">
            <a:spLocks/>
          </p:cNvSpPr>
          <p:nvPr/>
        </p:nvSpPr>
        <p:spPr>
          <a:xfrm>
            <a:off x="102743" y="1383836"/>
            <a:ext cx="1183582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fr-FR" sz="2400" dirty="0">
              <a:latin typeface="Raleway" panose="020B0503030101060003" pitchFamily="34" charset="77"/>
            </a:endParaRPr>
          </a:p>
          <a:p>
            <a:pPr algn="just"/>
            <a:endParaRPr lang="fr-FR" sz="1800" dirty="0">
              <a:latin typeface="Raleway" panose="020B0503030101060003" pitchFamily="34" charset="77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6FEA3C80-1FC5-9C8C-A509-28B72F3F4249}"/>
              </a:ext>
            </a:extLst>
          </p:cNvPr>
          <p:cNvSpPr txBox="1">
            <a:spLocks/>
          </p:cNvSpPr>
          <p:nvPr/>
        </p:nvSpPr>
        <p:spPr>
          <a:xfrm>
            <a:off x="26345" y="228439"/>
            <a:ext cx="12105034" cy="10096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3200" b="1" dirty="0">
                <a:latin typeface="Raleway" panose="020B0503030101060003" pitchFamily="34" charset="77"/>
              </a:rPr>
              <a:t>Modèle complet</a:t>
            </a:r>
            <a:endParaRPr lang="fr-FR" sz="2800" b="1" dirty="0">
              <a:latin typeface="Raleway" panose="020B0503030101060003" pitchFamily="34" charset="7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34F25608-8B29-480B-C27D-6F4E2CB3622A}"/>
                  </a:ext>
                </a:extLst>
              </p:cNvPr>
              <p:cNvSpPr txBox="1"/>
              <p:nvPr/>
            </p:nvSpPr>
            <p:spPr>
              <a:xfrm>
                <a:off x="8167343" y="1621526"/>
                <a:ext cx="4020460" cy="166199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𝑟</m:t>
                      </m:r>
                      <m:r>
                        <a:rPr lang="fr-F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</m:t>
                      </m:r>
                      <m:r>
                        <a:rPr lang="fr-FR" i="1">
                          <a:latin typeface="Cambria Math" panose="02040503050406030204" pitchFamily="18" charset="0"/>
                        </a:rPr>
                        <m:t>𝑇𝑎𝑢𝑥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𝑟𝑒𝑝𝑟𝑜𝑑𝑢𝑐𝑡𝑖𝑜𝑛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𝑑𝑒𝑠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𝑟𝑒𝑠𝑜𝑢𝑟𝑐𝑒𝑠</m:t>
                      </m:r>
                    </m:oMath>
                  </m:oMathPara>
                </a14:m>
                <a:endParaRPr lang="fr-FR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𝑟</m:t>
                      </m:r>
                      <m:r>
                        <a:rPr lang="fr-F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𝐶𝑎𝑝𝑎𝑐𝑖𝑡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é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𝑐h𝑎𝑟𝑔𝑒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i="1">
                          <a:latin typeface="Cambria Math" panose="02040503050406030204" pitchFamily="18" charset="0"/>
                        </a:rPr>
                        <m:t>𝑑𝑒𝑠</m:t>
                      </m:r>
                      <m:r>
                        <a:rPr lang="fr-FR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i="1">
                          <a:latin typeface="Cambria Math" panose="02040503050406030204" pitchFamily="18" charset="0"/>
                        </a:rPr>
                        <m:t>𝑟𝑒𝑠𝑜𝑢𝑟𝑐𝑒𝑠</m:t>
                      </m:r>
                    </m:oMath>
                  </m:oMathPara>
                </a14:m>
                <a:endParaRPr lang="fr-FR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):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𝑇𝑎𝑢𝑥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p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𝑎𝑡𝑡𝑎𝑞𝑢𝑒</m:t>
                      </m:r>
                    </m:oMath>
                  </m:oMathPara>
                </a14:m>
                <a:endParaRPr lang="fr-FR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  <m:r>
                        <a:rPr lang="fr-F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fr-F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fr-F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):</m:t>
                      </m:r>
                      <m:r>
                        <a:rPr lang="fr-FR" i="1">
                          <a:latin typeface="Cambria Math" panose="02040503050406030204" pitchFamily="18" charset="0"/>
                        </a:rPr>
                        <m:t>𝑇𝑒𝑚𝑝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𝑑𝑒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𝑚𝑎𝑛𝑖𝑝𝑢𝑙𝑎𝑡𝑖𝑜𝑛</m:t>
                      </m:r>
                    </m:oMath>
                  </m:oMathPara>
                </a14:m>
                <a:endParaRPr lang="fr-FR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fr-FR" i="1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𝑀𝑜𝑟𝑡𝑎𝑙𝑖𝑡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é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𝑑𝑒𝑠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𝐶𝑜𝑛𝑠𝑜𝑚𝑚𝑎𝑡𝑒𝑢𝑟𝑠</m:t>
                      </m:r>
                    </m:oMath>
                  </m:oMathPara>
                </a14:m>
                <a:endParaRPr lang="fr-FR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fr-F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: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𝑇𝑟𝑎𝑖𝑡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𝑖𝑛𝑓𝑙𝑢𝑒𝑛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ç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𝑎𝑛𝑡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fr-F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&amp; </m:t>
                      </m:r>
                      <m:r>
                        <a:rPr lang="fr-F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𝜂</m:t>
                      </m:r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11" name="ZoneTexte 10">
                <a:extLst>
                  <a:ext uri="{FF2B5EF4-FFF2-40B4-BE49-F238E27FC236}">
                    <a16:creationId xmlns:a16="http://schemas.microsoft.com/office/drawing/2014/main" id="{34F25608-8B29-480B-C27D-6F4E2CB362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7343" y="1621526"/>
                <a:ext cx="4020460" cy="1661993"/>
              </a:xfrm>
              <a:prstGeom prst="rect">
                <a:avLst/>
              </a:prstGeom>
              <a:blipFill>
                <a:blip r:embed="rId2"/>
                <a:stretch>
                  <a:fillRect l="-2208" t="-1515" b="-530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27A9AF3F-2545-679F-6832-9E0C1D1ADF33}"/>
                  </a:ext>
                </a:extLst>
              </p:cNvPr>
              <p:cNvSpPr txBox="1"/>
              <p:nvPr/>
            </p:nvSpPr>
            <p:spPr>
              <a:xfrm>
                <a:off x="253429" y="2975678"/>
                <a:ext cx="3711081" cy="64940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FR" sz="2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sz="2000" b="0" i="1" smtClean="0">
                              <a:latin typeface="Cambria Math" panose="02040503050406030204" pitchFamily="18" charset="0"/>
                            </a:rPr>
                            <m:t>𝑑𝑅</m:t>
                          </m:r>
                        </m:num>
                        <m:den>
                          <m:r>
                            <a:rPr lang="fr-FR" sz="20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𝑟𝑅</m:t>
                      </m:r>
                      <m:d>
                        <m:dPr>
                          <m:ctrlPr>
                            <a:rPr lang="fr-FR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sz="2000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fr-FR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fr-FR" sz="20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num>
                            <m:den>
                              <m:r>
                                <a:rPr lang="fr-FR" sz="2000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den>
                          </m:f>
                        </m:e>
                      </m:d>
                      <m:r>
                        <a:rPr lang="fr-FR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fr-FR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sz="2000" i="1">
                              <a:latin typeface="Cambria Math" panose="02040503050406030204" pitchFamily="18" charset="0"/>
                            </a:rPr>
                            <m:t>𝑅𝐶</m:t>
                          </m:r>
                          <m:r>
                            <a:rPr lang="fr-F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d>
                            <m:dPr>
                              <m:ctrlP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num>
                        <m:den>
                          <m:r>
                            <a:rPr lang="fr-FR" sz="2000" b="0" i="1" smtClean="0"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fr-F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d>
                            <m:dPr>
                              <m:ctrlP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fr-FR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  <m:d>
                            <m:dPr>
                              <m:ctrlPr>
                                <a:rPr lang="fr-FR" sz="2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fr-FR" sz="2000" b="0" dirty="0"/>
              </a:p>
            </p:txBody>
          </p:sp>
        </mc:Choice>
        <mc:Fallback xmlns="">
          <p:sp>
            <p:nvSpPr>
              <p:cNvPr id="8" name="ZoneTexte 7">
                <a:extLst>
                  <a:ext uri="{FF2B5EF4-FFF2-40B4-BE49-F238E27FC236}">
                    <a16:creationId xmlns:a16="http://schemas.microsoft.com/office/drawing/2014/main" id="{27A9AF3F-2545-679F-6832-9E0C1D1ADF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429" y="2975678"/>
                <a:ext cx="3711081" cy="649409"/>
              </a:xfrm>
              <a:prstGeom prst="rect">
                <a:avLst/>
              </a:prstGeom>
              <a:blipFill>
                <a:blip r:embed="rId3"/>
                <a:stretch>
                  <a:fillRect l="-2740" b="-1153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8FF3D6E8-8641-65A4-72DB-CC314512F560}"/>
              </a:ext>
            </a:extLst>
          </p:cNvPr>
          <p:cNvSpPr txBox="1">
            <a:spLocks/>
          </p:cNvSpPr>
          <p:nvPr/>
        </p:nvSpPr>
        <p:spPr>
          <a:xfrm>
            <a:off x="255143" y="1536235"/>
            <a:ext cx="11835828" cy="143944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endParaRPr lang="fr-FR" sz="2400" dirty="0">
              <a:latin typeface="Raleway" panose="020B0503030101060003" pitchFamily="34" charset="77"/>
            </a:endParaRPr>
          </a:p>
          <a:p>
            <a:pPr algn="just"/>
            <a:r>
              <a:rPr lang="fr-FR" sz="2400" dirty="0">
                <a:latin typeface="Raleway" panose="020B0503030101060003" pitchFamily="34" charset="77"/>
              </a:rPr>
              <a:t>Modèle Rosenzweig – MacArthur modifié</a:t>
            </a:r>
          </a:p>
          <a:p>
            <a:pPr algn="just"/>
            <a:r>
              <a:rPr lang="fr-FR" sz="2400" i="1" dirty="0">
                <a:latin typeface="Raleway" panose="020B0503030101060003" pitchFamily="34" charset="77"/>
              </a:rPr>
              <a:t>R</a:t>
            </a:r>
            <a:r>
              <a:rPr lang="fr-FR" sz="2400" dirty="0">
                <a:latin typeface="Raleway" panose="020B0503030101060003" pitchFamily="34" charset="77"/>
              </a:rPr>
              <a:t>: Ressource</a:t>
            </a:r>
          </a:p>
          <a:p>
            <a:pPr algn="just"/>
            <a:r>
              <a:rPr lang="fr-FR" sz="2400" i="1" dirty="0">
                <a:latin typeface="Raleway" panose="020B0503030101060003" pitchFamily="34" charset="77"/>
              </a:rPr>
              <a:t>C</a:t>
            </a:r>
            <a:r>
              <a:rPr lang="fr-FR" sz="2400" dirty="0">
                <a:latin typeface="Raleway" panose="020B0503030101060003" pitchFamily="34" charset="77"/>
              </a:rPr>
              <a:t>: Consommateur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C60E0DDE-B456-2368-CC0E-D6571E49EA69}"/>
                  </a:ext>
                </a:extLst>
              </p:cNvPr>
              <p:cNvSpPr txBox="1"/>
              <p:nvPr/>
            </p:nvSpPr>
            <p:spPr>
              <a:xfrm>
                <a:off x="253428" y="3781793"/>
                <a:ext cx="3022879" cy="64940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F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𝑑𝐶</m:t>
                          </m:r>
                        </m:num>
                        <m:den>
                          <m:r>
                            <a:rPr lang="fr-F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fr-FR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fr-FR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  <m:f>
                        <m:fPr>
                          <m:ctrlPr>
                            <a:rPr lang="fr-FR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sz="2000" i="1">
                              <a:latin typeface="Cambria Math" panose="02040503050406030204" pitchFamily="18" charset="0"/>
                            </a:rPr>
                            <m:t>𝑅𝐶</m:t>
                          </m:r>
                          <m:r>
                            <a:rPr lang="fr-F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d>
                            <m:dPr>
                              <m:ctrlP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num>
                        <m:den>
                          <m:r>
                            <a:rPr lang="fr-FR" sz="2000" i="1">
                              <a:latin typeface="Cambria Math" panose="02040503050406030204" pitchFamily="18" charset="0"/>
                            </a:rPr>
                            <m:t>1+</m:t>
                          </m:r>
                          <m:r>
                            <a:rPr lang="fr-F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d>
                            <m:dPr>
                              <m:ctrlP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fr-FR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𝜂</m:t>
                          </m:r>
                          <m:d>
                            <m:dPr>
                              <m:ctrlP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den>
                      </m:f>
                      <m:r>
                        <a:rPr lang="fr-FR" sz="20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fr-FR" sz="2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𝑚𝐶</m:t>
                      </m:r>
                    </m:oMath>
                  </m:oMathPara>
                </a14:m>
                <a:endParaRPr lang="fr-FR" sz="20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C60E0DDE-B456-2368-CC0E-D6571E49EA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3428" y="3781793"/>
                <a:ext cx="3022879" cy="649409"/>
              </a:xfrm>
              <a:prstGeom prst="rect">
                <a:avLst/>
              </a:prstGeom>
              <a:blipFill>
                <a:blip r:embed="rId4"/>
                <a:stretch>
                  <a:fillRect l="-3361" b="-13462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age 3">
            <a:extLst>
              <a:ext uri="{FF2B5EF4-FFF2-40B4-BE49-F238E27FC236}">
                <a16:creationId xmlns:a16="http://schemas.microsoft.com/office/drawing/2014/main" id="{4688761D-4F29-75AF-5516-581992CD3A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0193" y="0"/>
            <a:ext cx="61476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65647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474</Words>
  <Application>Microsoft Macintosh PowerPoint</Application>
  <PresentationFormat>Grand écran</PresentationFormat>
  <Paragraphs>129</Paragraphs>
  <Slides>11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Raleway</vt:lpstr>
      <vt:lpstr>Thème Office</vt:lpstr>
      <vt:lpstr>Inégalité de Jensen, variation individuelles et dynamiques de populations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Typologie des altérations comportementales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Raphaël Royauté</dc:creator>
  <cp:lastModifiedBy>Raphaël Royauté</cp:lastModifiedBy>
  <cp:revision>28</cp:revision>
  <dcterms:created xsi:type="dcterms:W3CDTF">2025-06-25T13:13:20Z</dcterms:created>
  <dcterms:modified xsi:type="dcterms:W3CDTF">2025-08-29T07:46:14Z</dcterms:modified>
</cp:coreProperties>
</file>

<file path=docProps/thumbnail.jpeg>
</file>